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  <p:sldMasterId id="2147483674" r:id="rId2"/>
  </p:sldMasterIdLst>
  <p:notesMasterIdLst>
    <p:notesMasterId r:id="rId19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</p:sldIdLst>
  <p:sldSz cx="9144000" cy="5143500" type="screen16x9"/>
  <p:notesSz cx="6858000" cy="9144000"/>
  <p:embeddedFontLst>
    <p:embeddedFont>
      <p:font typeface="Comic Sans MS" pitchFamily="66" charset="0"/>
      <p:regular r:id="rId20"/>
      <p:bold r:id="rId21"/>
      <p:italic r:id="rId22"/>
      <p:boldItalic r:id="rId23"/>
    </p:embeddedFont>
    <p:embeddedFont>
      <p:font typeface="Squada One" charset="0"/>
      <p:regular r:id="rId24"/>
    </p:embeddedFont>
    <p:embeddedFont>
      <p:font typeface="Fira Sans Extra Condensed Medium" charset="0"/>
      <p:regular r:id="rId25"/>
      <p:bold r:id="rId26"/>
      <p:italic r:id="rId27"/>
      <p:boldItalic r:id="rId28"/>
    </p:embeddedFont>
    <p:embeddedFont>
      <p:font typeface="Exo 2" charset="0"/>
      <p:regular r:id="rId29"/>
      <p:bold r:id="rId30"/>
      <p:italic r:id="rId31"/>
      <p:boldItalic r:id="rId32"/>
    </p:embeddedFont>
    <p:embeddedFont>
      <p:font typeface="Roboto Condensed Light" charset="0"/>
      <p:regular r:id="rId33"/>
      <p:bold r:id="rId34"/>
      <p:italic r:id="rId35"/>
      <p:boldItalic r:id="rId36"/>
    </p:embeddedFont>
    <p:embeddedFont>
      <p:font typeface="Roboto Condensed" charset="0"/>
      <p:regular r:id="rId37"/>
      <p:bold r:id="rId38"/>
      <p:italic r:id="rId39"/>
      <p:boldItalic r:id="rId40"/>
    </p:embeddedFont>
    <p:embeddedFont>
      <p:font typeface="맑은 고딕" pitchFamily="50" charset="-127"/>
      <p:regular r:id="rId41"/>
      <p:bold r:id="rId42"/>
    </p:embeddedFont>
    <p:embeddedFont>
      <p:font typeface="카페24 고운밤" pitchFamily="2" charset="-127"/>
      <p:regular r:id="rId43"/>
    </p:embeddedFont>
    <p:embeddedFont>
      <p:font typeface="Proxima Nova Semibold" charset="0"/>
      <p:regular r:id="rId44"/>
      <p:bold r:id="rId45"/>
      <p:boldItalic r:id="rId46"/>
    </p:embeddedFont>
    <p:embeddedFont>
      <p:font typeface="Proxima Nova" charset="0"/>
      <p:regular r:id="rId47"/>
      <p:bold r:id="rId48"/>
      <p:italic r:id="rId49"/>
      <p:boldItalic r:id="rId5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      <p15:guide id="1" orient="horz" pos="1545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4734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테마 스타일 1 - 강조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테마 스타일 1 - 강조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테마 스타일 1 - 강조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테마 스타일 1 - 강조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8FB837D-C827-4EFA-A057-4D05807E0F7C}" styleName="테마 스타일 1 - 강조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68D230F3-CF80-4859-8CE7-A43EE81993B5}" styleName="밝은 스타일 1 - 강조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0E3FDE45-AF77-4B5C-9715-49D594BDF05E}" styleName="밝은 스타일 1 - 강조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A107856-5554-42FB-B03E-39F5DBC370BA}" styleName="보통 스타일 4 - 강조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660"/>
  </p:normalViewPr>
  <p:slideViewPr>
    <p:cSldViewPr snapToGrid="0">
      <p:cViewPr>
        <p:scale>
          <a:sx n="98" d="100"/>
          <a:sy n="98" d="100"/>
        </p:scale>
        <p:origin x="-1164" y="-474"/>
      </p:cViewPr>
      <p:guideLst>
        <p:guide orient="horz" pos="154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7.fntdata"/><Relationship Id="rId39" Type="http://schemas.openxmlformats.org/officeDocument/2006/relationships/font" Target="fonts/font20.fntdata"/><Relationship Id="rId21" Type="http://schemas.openxmlformats.org/officeDocument/2006/relationships/font" Target="fonts/font2.fntdata"/><Relationship Id="rId34" Type="http://schemas.openxmlformats.org/officeDocument/2006/relationships/font" Target="fonts/font15.fntdata"/><Relationship Id="rId42" Type="http://schemas.openxmlformats.org/officeDocument/2006/relationships/font" Target="fonts/font23.fntdata"/><Relationship Id="rId47" Type="http://schemas.openxmlformats.org/officeDocument/2006/relationships/font" Target="fonts/font28.fntdata"/><Relationship Id="rId50" Type="http://schemas.openxmlformats.org/officeDocument/2006/relationships/font" Target="fonts/font31.fntdata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font" Target="fonts/font10.fntdata"/><Relationship Id="rId11" Type="http://schemas.openxmlformats.org/officeDocument/2006/relationships/slide" Target="slides/slide9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font" Target="fonts/font18.fntdata"/><Relationship Id="rId40" Type="http://schemas.openxmlformats.org/officeDocument/2006/relationships/font" Target="fonts/font21.fntdata"/><Relationship Id="rId45" Type="http://schemas.openxmlformats.org/officeDocument/2006/relationships/font" Target="fonts/font26.fntdata"/><Relationship Id="rId53" Type="http://schemas.openxmlformats.org/officeDocument/2006/relationships/theme" Target="theme/theme1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4" Type="http://schemas.openxmlformats.org/officeDocument/2006/relationships/font" Target="fonts/font25.fntdata"/><Relationship Id="rId52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font" Target="fonts/font16.fntdata"/><Relationship Id="rId43" Type="http://schemas.openxmlformats.org/officeDocument/2006/relationships/font" Target="fonts/font24.fntdata"/><Relationship Id="rId48" Type="http://schemas.openxmlformats.org/officeDocument/2006/relationships/font" Target="fonts/font29.fntdata"/><Relationship Id="rId8" Type="http://schemas.openxmlformats.org/officeDocument/2006/relationships/slide" Target="slides/slide6.xml"/><Relationship Id="rId51" Type="http://schemas.openxmlformats.org/officeDocument/2006/relationships/presProps" Target="pres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6.fntdata"/><Relationship Id="rId33" Type="http://schemas.openxmlformats.org/officeDocument/2006/relationships/font" Target="fonts/font14.fntdata"/><Relationship Id="rId38" Type="http://schemas.openxmlformats.org/officeDocument/2006/relationships/font" Target="fonts/font19.fntdata"/><Relationship Id="rId46" Type="http://schemas.openxmlformats.org/officeDocument/2006/relationships/font" Target="fonts/font27.fntdata"/><Relationship Id="rId20" Type="http://schemas.openxmlformats.org/officeDocument/2006/relationships/font" Target="fonts/font1.fntdata"/><Relationship Id="rId41" Type="http://schemas.openxmlformats.org/officeDocument/2006/relationships/font" Target="fonts/font22.fntdata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font" Target="fonts/font17.fntdata"/><Relationship Id="rId49" Type="http://schemas.openxmlformats.org/officeDocument/2006/relationships/font" Target="fonts/font3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92411978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41abfbaf28_3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41abfbaf28_3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8a945113f6_4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8a945113f6_4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8a945113f6_4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8a945113f6_4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892d86b4e2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892d86b4e2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8a945113f6_4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8a945113f6_4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89213db42f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89213db42f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419515fe0b_0_88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419515fe0b_0_88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892d86b4e2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892d86b4e2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340422e078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340422e078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58d3b44f0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58d3b44f0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8a945113f6_3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8a945113f6_3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8a945113f6_3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8a945113f6_3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419515fe0b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419515fe0b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8a945113f6_3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8a945113f6_3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8a945113f6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8a945113f6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>
  <p:cSld name="CUSTOM_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135981" y="1393699"/>
            <a:ext cx="68868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3670681" y="2933522"/>
            <a:ext cx="43521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3">
  <p:cSld name="CUSTOM_2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1"/>
          <p:cNvSpPr txBox="1">
            <a:spLocks noGrp="1"/>
          </p:cNvSpPr>
          <p:nvPr>
            <p:ph type="ctrTitle"/>
          </p:nvPr>
        </p:nvSpPr>
        <p:spPr>
          <a:xfrm flipH="1">
            <a:off x="2754543" y="1347038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6" name="Google Shape;66;p11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4970943" y="1035213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7" name="Google Shape;67;p11"/>
          <p:cNvSpPr txBox="1">
            <a:spLocks noGrp="1"/>
          </p:cNvSpPr>
          <p:nvPr>
            <p:ph type="subTitle" idx="1"/>
          </p:nvPr>
        </p:nvSpPr>
        <p:spPr>
          <a:xfrm>
            <a:off x="3725343" y="2742989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x Columns">
  <p:cSld name="CUSTOM_2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2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0" name="Google Shape;70;p12"/>
          <p:cNvSpPr txBox="1">
            <a:spLocks noGrp="1"/>
          </p:cNvSpPr>
          <p:nvPr>
            <p:ph type="ctrTitle" idx="2"/>
          </p:nvPr>
        </p:nvSpPr>
        <p:spPr>
          <a:xfrm>
            <a:off x="464478" y="1806500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12"/>
          <p:cNvSpPr txBox="1">
            <a:spLocks noGrp="1"/>
          </p:cNvSpPr>
          <p:nvPr>
            <p:ph type="subTitle" idx="1"/>
          </p:nvPr>
        </p:nvSpPr>
        <p:spPr>
          <a:xfrm>
            <a:off x="616128" y="2100749"/>
            <a:ext cx="1477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72" name="Google Shape;72;p12"/>
          <p:cNvSpPr txBox="1">
            <a:spLocks noGrp="1"/>
          </p:cNvSpPr>
          <p:nvPr>
            <p:ph type="ctrTitle" idx="3"/>
          </p:nvPr>
        </p:nvSpPr>
        <p:spPr>
          <a:xfrm>
            <a:off x="2077426" y="1806500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73" name="Google Shape;73;p12"/>
          <p:cNvSpPr txBox="1">
            <a:spLocks noGrp="1"/>
          </p:cNvSpPr>
          <p:nvPr>
            <p:ph type="subTitle" idx="4"/>
          </p:nvPr>
        </p:nvSpPr>
        <p:spPr>
          <a:xfrm>
            <a:off x="2229076" y="2100749"/>
            <a:ext cx="1477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74" name="Google Shape;74;p12"/>
          <p:cNvSpPr txBox="1">
            <a:spLocks noGrp="1"/>
          </p:cNvSpPr>
          <p:nvPr>
            <p:ph type="ctrTitle" idx="5"/>
          </p:nvPr>
        </p:nvSpPr>
        <p:spPr>
          <a:xfrm>
            <a:off x="3690375" y="1806500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75" name="Google Shape;75;p12"/>
          <p:cNvSpPr txBox="1">
            <a:spLocks noGrp="1"/>
          </p:cNvSpPr>
          <p:nvPr>
            <p:ph type="subTitle" idx="6"/>
          </p:nvPr>
        </p:nvSpPr>
        <p:spPr>
          <a:xfrm>
            <a:off x="3842025" y="2100749"/>
            <a:ext cx="1477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ctrTitle" idx="7"/>
          </p:nvPr>
        </p:nvSpPr>
        <p:spPr>
          <a:xfrm>
            <a:off x="3707117" y="3549862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subTitle" idx="8"/>
          </p:nvPr>
        </p:nvSpPr>
        <p:spPr>
          <a:xfrm>
            <a:off x="3858772" y="3890201"/>
            <a:ext cx="1477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ctrTitle" idx="9"/>
          </p:nvPr>
        </p:nvSpPr>
        <p:spPr>
          <a:xfrm>
            <a:off x="5343519" y="3549862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ubTitle" idx="13"/>
          </p:nvPr>
        </p:nvSpPr>
        <p:spPr>
          <a:xfrm>
            <a:off x="5500261" y="3890201"/>
            <a:ext cx="1477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ctrTitle" idx="14"/>
          </p:nvPr>
        </p:nvSpPr>
        <p:spPr>
          <a:xfrm>
            <a:off x="6979921" y="3549862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subTitle" idx="15"/>
          </p:nvPr>
        </p:nvSpPr>
        <p:spPr>
          <a:xfrm>
            <a:off x="7141750" y="3890201"/>
            <a:ext cx="14568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">
  <p:cSld name="CUSTOM_25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ctrTitle" idx="2"/>
          </p:nvPr>
        </p:nvSpPr>
        <p:spPr>
          <a:xfrm>
            <a:off x="1741950" y="2846700"/>
            <a:ext cx="12579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subTitle" idx="1"/>
          </p:nvPr>
        </p:nvSpPr>
        <p:spPr>
          <a:xfrm>
            <a:off x="1741950" y="1650025"/>
            <a:ext cx="21573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3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ctrTitle" idx="3"/>
          </p:nvPr>
        </p:nvSpPr>
        <p:spPr>
          <a:xfrm>
            <a:off x="5633751" y="3635300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subTitle" idx="4"/>
          </p:nvPr>
        </p:nvSpPr>
        <p:spPr>
          <a:xfrm>
            <a:off x="5256958" y="2440056"/>
            <a:ext cx="21573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3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2">
  <p:cSld name="CUSTOM_15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4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4">
  <p:cSld name="CUSTOM_2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5"/>
          <p:cNvSpPr txBox="1">
            <a:spLocks noGrp="1"/>
          </p:cNvSpPr>
          <p:nvPr>
            <p:ph type="ctrTitle"/>
          </p:nvPr>
        </p:nvSpPr>
        <p:spPr>
          <a:xfrm flipH="1">
            <a:off x="1180003" y="1347038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2" name="Google Shape;92;p15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1180003" y="1035213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93" name="Google Shape;93;p15"/>
          <p:cNvSpPr txBox="1">
            <a:spLocks noGrp="1"/>
          </p:cNvSpPr>
          <p:nvPr>
            <p:ph type="subTitle" idx="1"/>
          </p:nvPr>
        </p:nvSpPr>
        <p:spPr>
          <a:xfrm>
            <a:off x="1180003" y="2742989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s">
  <p:cSld name="CUSTOM_28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6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6" name="Google Shape;96;p16"/>
          <p:cNvSpPr txBox="1">
            <a:spLocks noGrp="1"/>
          </p:cNvSpPr>
          <p:nvPr>
            <p:ph type="ctrTitle" idx="2"/>
          </p:nvPr>
        </p:nvSpPr>
        <p:spPr>
          <a:xfrm>
            <a:off x="2285760" y="1652042"/>
            <a:ext cx="17931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97" name="Google Shape;97;p16"/>
          <p:cNvSpPr txBox="1">
            <a:spLocks noGrp="1"/>
          </p:cNvSpPr>
          <p:nvPr>
            <p:ph type="subTitle" idx="1"/>
          </p:nvPr>
        </p:nvSpPr>
        <p:spPr>
          <a:xfrm>
            <a:off x="2285760" y="1946292"/>
            <a:ext cx="1708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98" name="Google Shape;98;p16"/>
          <p:cNvSpPr txBox="1">
            <a:spLocks noGrp="1"/>
          </p:cNvSpPr>
          <p:nvPr>
            <p:ph type="ctrTitle" idx="3"/>
          </p:nvPr>
        </p:nvSpPr>
        <p:spPr>
          <a:xfrm>
            <a:off x="2285760" y="3570573"/>
            <a:ext cx="17931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99" name="Google Shape;99;p16"/>
          <p:cNvSpPr txBox="1">
            <a:spLocks noGrp="1"/>
          </p:cNvSpPr>
          <p:nvPr>
            <p:ph type="subTitle" idx="4"/>
          </p:nvPr>
        </p:nvSpPr>
        <p:spPr>
          <a:xfrm>
            <a:off x="2285760" y="3864823"/>
            <a:ext cx="1708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00" name="Google Shape;100;p16"/>
          <p:cNvSpPr txBox="1">
            <a:spLocks noGrp="1"/>
          </p:cNvSpPr>
          <p:nvPr>
            <p:ph type="ctrTitle" idx="5"/>
          </p:nvPr>
        </p:nvSpPr>
        <p:spPr>
          <a:xfrm>
            <a:off x="5047297" y="1652042"/>
            <a:ext cx="17931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01" name="Google Shape;101;p16"/>
          <p:cNvSpPr txBox="1">
            <a:spLocks noGrp="1"/>
          </p:cNvSpPr>
          <p:nvPr>
            <p:ph type="subTitle" idx="6"/>
          </p:nvPr>
        </p:nvSpPr>
        <p:spPr>
          <a:xfrm>
            <a:off x="5047299" y="1946292"/>
            <a:ext cx="17931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02" name="Google Shape;102;p16"/>
          <p:cNvSpPr txBox="1">
            <a:spLocks noGrp="1"/>
          </p:cNvSpPr>
          <p:nvPr>
            <p:ph type="ctrTitle" idx="7"/>
          </p:nvPr>
        </p:nvSpPr>
        <p:spPr>
          <a:xfrm>
            <a:off x="5047297" y="3570573"/>
            <a:ext cx="17931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03" name="Google Shape;103;p16"/>
          <p:cNvSpPr txBox="1">
            <a:spLocks noGrp="1"/>
          </p:cNvSpPr>
          <p:nvPr>
            <p:ph type="subTitle" idx="8"/>
          </p:nvPr>
        </p:nvSpPr>
        <p:spPr>
          <a:xfrm>
            <a:off x="5047299" y="3864823"/>
            <a:ext cx="17931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">
  <p:cSld name="CUSTOM_29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7"/>
          <p:cNvSpPr txBox="1">
            <a:spLocks noGrp="1"/>
          </p:cNvSpPr>
          <p:nvPr>
            <p:ph type="ctrTitle"/>
          </p:nvPr>
        </p:nvSpPr>
        <p:spPr>
          <a:xfrm flipH="1">
            <a:off x="1193529" y="1611150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2pPr>
            <a:lvl3pPr lvl="2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3pPr>
            <a:lvl4pPr lvl="3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4pPr>
            <a:lvl5pPr lvl="4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5pPr>
            <a:lvl6pPr lvl="5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6pPr>
            <a:lvl7pPr lvl="6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7pPr>
            <a:lvl8pPr lvl="7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8pPr>
            <a:lvl9pPr lvl="8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5">
  <p:cSld name="CUSTOM_30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8"/>
          <p:cNvSpPr txBox="1">
            <a:spLocks noGrp="1"/>
          </p:cNvSpPr>
          <p:nvPr>
            <p:ph type="ctrTitle"/>
          </p:nvPr>
        </p:nvSpPr>
        <p:spPr>
          <a:xfrm flipH="1">
            <a:off x="2260329" y="2193805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8" name="Google Shape;108;p18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2260329" y="188198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09" name="Google Shape;109;p18"/>
          <p:cNvSpPr txBox="1">
            <a:spLocks noGrp="1"/>
          </p:cNvSpPr>
          <p:nvPr>
            <p:ph type="subTitle" idx="1"/>
          </p:nvPr>
        </p:nvSpPr>
        <p:spPr>
          <a:xfrm>
            <a:off x="2260329" y="3476054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3">
  <p:cSld name="CUSTOM_15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9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4">
  <p:cSld name="CUSTOM_15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0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3385875" y="2098650"/>
            <a:ext cx="23724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ctrTitle" idx="2"/>
          </p:nvPr>
        </p:nvSpPr>
        <p:spPr>
          <a:xfrm>
            <a:off x="390296" y="201653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690446" y="656478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3" hasCustomPrompt="1"/>
          </p:nvPr>
        </p:nvSpPr>
        <p:spPr>
          <a:xfrm>
            <a:off x="2118448" y="54444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4" hasCustomPrompt="1"/>
          </p:nvPr>
        </p:nvSpPr>
        <p:spPr>
          <a:xfrm>
            <a:off x="2105406" y="151580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5" hasCustomPrompt="1"/>
          </p:nvPr>
        </p:nvSpPr>
        <p:spPr>
          <a:xfrm>
            <a:off x="2105406" y="248716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>
            <a:spLocks noGrp="1"/>
          </p:cNvSpPr>
          <p:nvPr>
            <p:ph type="title" idx="6" hasCustomPrompt="1"/>
          </p:nvPr>
        </p:nvSpPr>
        <p:spPr>
          <a:xfrm>
            <a:off x="5922008" y="2092638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 txBox="1">
            <a:spLocks noGrp="1"/>
          </p:cNvSpPr>
          <p:nvPr>
            <p:ph type="title" idx="7" hasCustomPrompt="1"/>
          </p:nvPr>
        </p:nvSpPr>
        <p:spPr>
          <a:xfrm>
            <a:off x="5922008" y="3112336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0" name="Google Shape;20;p3"/>
          <p:cNvSpPr txBox="1">
            <a:spLocks noGrp="1"/>
          </p:cNvSpPr>
          <p:nvPr>
            <p:ph type="title" idx="8" hasCustomPrompt="1"/>
          </p:nvPr>
        </p:nvSpPr>
        <p:spPr>
          <a:xfrm>
            <a:off x="5922008" y="4132033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>
            <a:spLocks noGrp="1"/>
          </p:cNvSpPr>
          <p:nvPr>
            <p:ph type="ctrTitle" idx="9"/>
          </p:nvPr>
        </p:nvSpPr>
        <p:spPr>
          <a:xfrm>
            <a:off x="390296" y="1167854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ubTitle" idx="13"/>
          </p:nvPr>
        </p:nvSpPr>
        <p:spPr>
          <a:xfrm>
            <a:off x="690446" y="1622677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ctrTitle" idx="14"/>
          </p:nvPr>
        </p:nvSpPr>
        <p:spPr>
          <a:xfrm>
            <a:off x="390296" y="2141336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ubTitle" idx="15"/>
          </p:nvPr>
        </p:nvSpPr>
        <p:spPr>
          <a:xfrm>
            <a:off x="690446" y="2596156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ctrTitle" idx="16"/>
          </p:nvPr>
        </p:nvSpPr>
        <p:spPr>
          <a:xfrm>
            <a:off x="6811558" y="1775180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ubTitle" idx="17"/>
          </p:nvPr>
        </p:nvSpPr>
        <p:spPr>
          <a:xfrm>
            <a:off x="6811558" y="2230005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ctrTitle" idx="18"/>
          </p:nvPr>
        </p:nvSpPr>
        <p:spPr>
          <a:xfrm>
            <a:off x="6811558" y="2799095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subTitle" idx="19"/>
          </p:nvPr>
        </p:nvSpPr>
        <p:spPr>
          <a:xfrm>
            <a:off x="6811558" y="3253917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ctrTitle" idx="20"/>
          </p:nvPr>
        </p:nvSpPr>
        <p:spPr>
          <a:xfrm>
            <a:off x="6811558" y="3811353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subTitle" idx="21"/>
          </p:nvPr>
        </p:nvSpPr>
        <p:spPr>
          <a:xfrm>
            <a:off x="6811558" y="4266173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6">
  <p:cSld name="CUSTOM_3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>
            <a:spLocks noGrp="1"/>
          </p:cNvSpPr>
          <p:nvPr>
            <p:ph type="ctrTitle"/>
          </p:nvPr>
        </p:nvSpPr>
        <p:spPr>
          <a:xfrm flipH="1">
            <a:off x="1698072" y="2178475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6" name="Google Shape;116;p21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3914472" y="18666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17" name="Google Shape;117;p21"/>
          <p:cNvSpPr txBox="1">
            <a:spLocks noGrp="1"/>
          </p:cNvSpPr>
          <p:nvPr>
            <p:ph type="subTitle" idx="1"/>
          </p:nvPr>
        </p:nvSpPr>
        <p:spPr>
          <a:xfrm>
            <a:off x="2668872" y="3476054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5">
  <p:cSld name="CUSTOM_15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2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3"/>
          <p:cNvSpPr txBox="1">
            <a:spLocks noGrp="1"/>
          </p:cNvSpPr>
          <p:nvPr>
            <p:ph type="ctrTitle"/>
          </p:nvPr>
        </p:nvSpPr>
        <p:spPr>
          <a:xfrm flipH="1">
            <a:off x="1974150" y="1161000"/>
            <a:ext cx="5195700" cy="136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2" name="Google Shape;122;p23"/>
          <p:cNvSpPr txBox="1">
            <a:spLocks noGrp="1"/>
          </p:cNvSpPr>
          <p:nvPr>
            <p:ph type="subTitle" idx="1"/>
          </p:nvPr>
        </p:nvSpPr>
        <p:spPr>
          <a:xfrm>
            <a:off x="2152500" y="2494850"/>
            <a:ext cx="48390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3"/>
          <p:cNvSpPr txBox="1"/>
          <p:nvPr/>
        </p:nvSpPr>
        <p:spPr>
          <a:xfrm>
            <a:off x="625906" y="3722418"/>
            <a:ext cx="3830100" cy="17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CREDITS: This presentation template was created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3"/>
              </a:rPr>
              <a:t>Slidesgo</a:t>
            </a:r>
            <a:r>
              <a:rPr lang="en" sz="1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including icons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4"/>
              </a:rPr>
              <a:t>Flaticon</a:t>
            </a:r>
            <a:r>
              <a:rPr lang="en" sz="1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and infographics &amp; images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5"/>
              </a:rPr>
              <a:t>Freepik</a:t>
            </a:r>
            <a:r>
              <a:rPr lang="en" sz="1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. </a:t>
            </a:r>
            <a:endParaRPr sz="10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Please keep this slide for attribution.</a:t>
            </a:r>
            <a:endParaRPr sz="900" b="1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CUSTOM_1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 txBox="1">
            <a:spLocks noGrp="1"/>
          </p:cNvSpPr>
          <p:nvPr>
            <p:ph type="body" idx="1"/>
          </p:nvPr>
        </p:nvSpPr>
        <p:spPr>
          <a:xfrm>
            <a:off x="642050" y="2134800"/>
            <a:ext cx="5308200" cy="1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126" name="Google Shape;126;p24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CUSTOM_33">
    <p:bg>
      <p:bgPr>
        <a:noFill/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1">
  <p:cSld name="CUSTOM_18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"/>
          <p:cNvSpPr txBox="1">
            <a:spLocks noGrp="1"/>
          </p:cNvSpPr>
          <p:nvPr>
            <p:ph type="ctrTitle"/>
          </p:nvPr>
        </p:nvSpPr>
        <p:spPr>
          <a:xfrm flipH="1">
            <a:off x="1147650" y="3085150"/>
            <a:ext cx="5005500" cy="102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1147579" y="23238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4" name="Google Shape;34;p4"/>
          <p:cNvSpPr txBox="1">
            <a:spLocks noGrp="1"/>
          </p:cNvSpPr>
          <p:nvPr>
            <p:ph type="subTitle" idx="1"/>
          </p:nvPr>
        </p:nvSpPr>
        <p:spPr>
          <a:xfrm>
            <a:off x="1147575" y="4028959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title">
  <p:cSld name="CUSTOM_1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5"/>
          <p:cNvSpPr txBox="1">
            <a:spLocks noGrp="1"/>
          </p:cNvSpPr>
          <p:nvPr>
            <p:ph type="ctrTitle"/>
          </p:nvPr>
        </p:nvSpPr>
        <p:spPr>
          <a:xfrm>
            <a:off x="2638350" y="376498"/>
            <a:ext cx="38673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ubTitle" idx="1"/>
          </p:nvPr>
        </p:nvSpPr>
        <p:spPr>
          <a:xfrm>
            <a:off x="2459550" y="2314225"/>
            <a:ext cx="42249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CUSTOM_1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2">
  <p:cSld name="CUSTOM_2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ctrTitle"/>
          </p:nvPr>
        </p:nvSpPr>
        <p:spPr>
          <a:xfrm flipH="1">
            <a:off x="2747779" y="2635675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4964179" y="23238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3" name="Google Shape;43;p7"/>
          <p:cNvSpPr txBox="1">
            <a:spLocks noGrp="1"/>
          </p:cNvSpPr>
          <p:nvPr>
            <p:ph type="subTitle" idx="1"/>
          </p:nvPr>
        </p:nvSpPr>
        <p:spPr>
          <a:xfrm>
            <a:off x="3718579" y="4030481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+ photo">
  <p:cSld name="CUSTOM_2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"/>
          <p:cNvSpPr txBox="1">
            <a:spLocks noGrp="1"/>
          </p:cNvSpPr>
          <p:nvPr>
            <p:ph type="ctrTitle"/>
          </p:nvPr>
        </p:nvSpPr>
        <p:spPr>
          <a:xfrm>
            <a:off x="1600733" y="985228"/>
            <a:ext cx="26736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8"/>
          <p:cNvSpPr txBox="1">
            <a:spLocks noGrp="1"/>
          </p:cNvSpPr>
          <p:nvPr>
            <p:ph type="subTitle" idx="1"/>
          </p:nvPr>
        </p:nvSpPr>
        <p:spPr>
          <a:xfrm>
            <a:off x="1179233" y="3058425"/>
            <a:ext cx="30951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None/>
              <a:defRPr sz="1100">
                <a:solidFill>
                  <a:schemeClr val="accent6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ctrTitle" idx="2"/>
          </p:nvPr>
        </p:nvSpPr>
        <p:spPr>
          <a:xfrm>
            <a:off x="1932090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">
  <p:cSld name="CUSTOM_26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title" idx="2" hasCustomPrompt="1"/>
          </p:nvPr>
        </p:nvSpPr>
        <p:spPr>
          <a:xfrm>
            <a:off x="1086651" y="1475125"/>
            <a:ext cx="17952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1" name="Google Shape;51;p9"/>
          <p:cNvSpPr txBox="1">
            <a:spLocks noGrp="1"/>
          </p:cNvSpPr>
          <p:nvPr>
            <p:ph type="subTitle" idx="1"/>
          </p:nvPr>
        </p:nvSpPr>
        <p:spPr>
          <a:xfrm flipH="1">
            <a:off x="3481677" y="1666454"/>
            <a:ext cx="3264900" cy="3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title" idx="3" hasCustomPrompt="1"/>
          </p:nvPr>
        </p:nvSpPr>
        <p:spPr>
          <a:xfrm>
            <a:off x="2298451" y="2475350"/>
            <a:ext cx="17637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3" name="Google Shape;53;p9"/>
          <p:cNvSpPr txBox="1">
            <a:spLocks noGrp="1"/>
          </p:cNvSpPr>
          <p:nvPr>
            <p:ph type="subTitle" idx="4"/>
          </p:nvPr>
        </p:nvSpPr>
        <p:spPr>
          <a:xfrm flipH="1">
            <a:off x="4568051" y="2688425"/>
            <a:ext cx="3264900" cy="3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4" name="Google Shape;54;p9"/>
          <p:cNvSpPr txBox="1">
            <a:spLocks noGrp="1"/>
          </p:cNvSpPr>
          <p:nvPr>
            <p:ph type="title" idx="5" hasCustomPrompt="1"/>
          </p:nvPr>
        </p:nvSpPr>
        <p:spPr>
          <a:xfrm>
            <a:off x="3353176" y="3513625"/>
            <a:ext cx="17952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9"/>
          <p:cNvSpPr txBox="1">
            <a:spLocks noGrp="1"/>
          </p:cNvSpPr>
          <p:nvPr>
            <p:ph type="subTitle" idx="6"/>
          </p:nvPr>
        </p:nvSpPr>
        <p:spPr>
          <a:xfrm flipH="1">
            <a:off x="5671490" y="3709941"/>
            <a:ext cx="3264900" cy="3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">
  <p:cSld name="CUSTOM_2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0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8" name="Google Shape;58;p10"/>
          <p:cNvSpPr txBox="1">
            <a:spLocks noGrp="1"/>
          </p:cNvSpPr>
          <p:nvPr>
            <p:ph type="ctrTitle" idx="2"/>
          </p:nvPr>
        </p:nvSpPr>
        <p:spPr>
          <a:xfrm>
            <a:off x="561600" y="2804713"/>
            <a:ext cx="26736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10"/>
          <p:cNvSpPr txBox="1">
            <a:spLocks noGrp="1"/>
          </p:cNvSpPr>
          <p:nvPr>
            <p:ph type="subTitle" idx="1"/>
          </p:nvPr>
        </p:nvSpPr>
        <p:spPr>
          <a:xfrm>
            <a:off x="872450" y="3090475"/>
            <a:ext cx="20520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None/>
              <a:defRPr sz="1100">
                <a:solidFill>
                  <a:schemeClr val="accent6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60" name="Google Shape;60;p10"/>
          <p:cNvSpPr txBox="1">
            <a:spLocks noGrp="1"/>
          </p:cNvSpPr>
          <p:nvPr>
            <p:ph type="ctrTitle" idx="3"/>
          </p:nvPr>
        </p:nvSpPr>
        <p:spPr>
          <a:xfrm>
            <a:off x="3235200" y="2804713"/>
            <a:ext cx="26736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61" name="Google Shape;61;p10"/>
          <p:cNvSpPr txBox="1">
            <a:spLocks noGrp="1"/>
          </p:cNvSpPr>
          <p:nvPr>
            <p:ph type="subTitle" idx="4"/>
          </p:nvPr>
        </p:nvSpPr>
        <p:spPr>
          <a:xfrm>
            <a:off x="3462900" y="2036750"/>
            <a:ext cx="2218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None/>
              <a:defRPr sz="1100">
                <a:solidFill>
                  <a:schemeClr val="accent6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62" name="Google Shape;62;p10"/>
          <p:cNvSpPr txBox="1">
            <a:spLocks noGrp="1"/>
          </p:cNvSpPr>
          <p:nvPr>
            <p:ph type="ctrTitle" idx="5"/>
          </p:nvPr>
        </p:nvSpPr>
        <p:spPr>
          <a:xfrm>
            <a:off x="5908800" y="2804713"/>
            <a:ext cx="26736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0"/>
          <p:cNvSpPr txBox="1">
            <a:spLocks noGrp="1"/>
          </p:cNvSpPr>
          <p:nvPr>
            <p:ph type="subTitle" idx="6"/>
          </p:nvPr>
        </p:nvSpPr>
        <p:spPr>
          <a:xfrm>
            <a:off x="6136500" y="3090475"/>
            <a:ext cx="2218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None/>
              <a:defRPr sz="1100">
                <a:solidFill>
                  <a:schemeClr val="accent6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 b="1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</p:sldLayoutIdLst>
  <p:transition spd="med"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6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130" name="Google Shape;130;p26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2" r:id="rId1"/>
  </p:sldLayoutIdLst>
  <p:transition spd="med"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eong-Ho-Joon/Kosea2020_MidPtj/tree/master/SDSA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8"/>
          <p:cNvSpPr txBox="1">
            <a:spLocks noGrp="1"/>
          </p:cNvSpPr>
          <p:nvPr>
            <p:ph type="subTitle" idx="1"/>
          </p:nvPr>
        </p:nvSpPr>
        <p:spPr>
          <a:xfrm>
            <a:off x="7372054" y="2571750"/>
            <a:ext cx="16005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22_31기_정호준</a:t>
            </a:r>
            <a:endParaRPr sz="1800" dirty="0"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2020.06.22</a:t>
            </a:r>
            <a:endParaRPr sz="1800" dirty="0"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</p:txBody>
      </p:sp>
      <p:sp>
        <p:nvSpPr>
          <p:cNvPr id="137" name="Google Shape;137;p28"/>
          <p:cNvSpPr txBox="1">
            <a:spLocks noGrp="1"/>
          </p:cNvSpPr>
          <p:nvPr>
            <p:ph type="ctrTitle"/>
          </p:nvPr>
        </p:nvSpPr>
        <p:spPr>
          <a:xfrm>
            <a:off x="1165931" y="778650"/>
            <a:ext cx="6750210" cy="92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서울시 맛집 조회 프로그램</a:t>
            </a:r>
            <a:endParaRPr dirty="0"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</p:txBody>
      </p:sp>
      <p:cxnSp>
        <p:nvCxnSpPr>
          <p:cNvPr id="138" name="Google Shape;138;p28"/>
          <p:cNvCxnSpPr/>
          <p:nvPr/>
        </p:nvCxnSpPr>
        <p:spPr>
          <a:xfrm>
            <a:off x="7057500" y="2571750"/>
            <a:ext cx="2086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7"/>
          <p:cNvSpPr txBox="1">
            <a:spLocks noGrp="1"/>
          </p:cNvSpPr>
          <p:nvPr>
            <p:ph type="ctrTitle"/>
          </p:nvPr>
        </p:nvSpPr>
        <p:spPr>
          <a:xfrm>
            <a:off x="1964851" y="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latin typeface="카페24 고운밤" pitchFamily="2" charset="-127"/>
                <a:ea typeface="카페24 고운밤" pitchFamily="2" charset="-127"/>
                <a:cs typeface="Squada One"/>
                <a:sym typeface="Squada One"/>
              </a:rPr>
              <a:t>클래스 다이어그램</a:t>
            </a:r>
            <a:endParaRPr sz="3600" dirty="0">
              <a:latin typeface="카페24 고운밤" pitchFamily="2" charset="-127"/>
              <a:ea typeface="카페24 고운밤" pitchFamily="2" charset="-127"/>
              <a:cs typeface="Squada One"/>
              <a:sym typeface="Squada One"/>
            </a:endParaRPr>
          </a:p>
        </p:txBody>
      </p:sp>
      <p:cxnSp>
        <p:nvCxnSpPr>
          <p:cNvPr id="242" name="Google Shape;242;p37"/>
          <p:cNvCxnSpPr/>
          <p:nvPr/>
        </p:nvCxnSpPr>
        <p:spPr>
          <a:xfrm rot="-5400000" flipH="1">
            <a:off x="4396930" y="2314525"/>
            <a:ext cx="360900" cy="6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3" name="Google Shape;243;p37"/>
          <p:cNvSpPr/>
          <p:nvPr/>
        </p:nvSpPr>
        <p:spPr>
          <a:xfrm>
            <a:off x="3079550" y="2572350"/>
            <a:ext cx="3055500" cy="833700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37"/>
          <p:cNvSpPr/>
          <p:nvPr/>
        </p:nvSpPr>
        <p:spPr>
          <a:xfrm>
            <a:off x="3834350" y="1111125"/>
            <a:ext cx="1486200" cy="946200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37"/>
          <p:cNvSpPr txBox="1"/>
          <p:nvPr/>
        </p:nvSpPr>
        <p:spPr>
          <a:xfrm>
            <a:off x="3856617" y="2581716"/>
            <a:ext cx="1430700" cy="3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NEPTUNE</a:t>
            </a:r>
            <a:endParaRPr b="1">
              <a:solidFill>
                <a:schemeClr val="dk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246" name="Google Shape;246;p37"/>
          <p:cNvSpPr txBox="1"/>
          <p:nvPr/>
        </p:nvSpPr>
        <p:spPr>
          <a:xfrm>
            <a:off x="3188396" y="2855329"/>
            <a:ext cx="2767200" cy="8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Neptune is the farthest planet from the Sun, the fourth-largest in our Solar System</a:t>
            </a:r>
            <a:endParaRPr sz="10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47" name="Google Shape;247;p37"/>
          <p:cNvSpPr txBox="1"/>
          <p:nvPr/>
        </p:nvSpPr>
        <p:spPr>
          <a:xfrm>
            <a:off x="3874904" y="1084115"/>
            <a:ext cx="1430700" cy="3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rPr>
              <a:t>MARS</a:t>
            </a:r>
            <a:endParaRPr b="1">
              <a:solidFill>
                <a:schemeClr val="lt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248" name="Google Shape;248;p37"/>
          <p:cNvSpPr txBox="1"/>
          <p:nvPr/>
        </p:nvSpPr>
        <p:spPr>
          <a:xfrm>
            <a:off x="3946004" y="1352325"/>
            <a:ext cx="1288500" cy="62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Despite being red, Mars is a cold place, not hot</a:t>
            </a:r>
            <a:endParaRPr sz="1000"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pic>
        <p:nvPicPr>
          <p:cNvPr id="249" name="Google Shape;24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0775" y="686425"/>
            <a:ext cx="4767375" cy="445707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68;p30"/>
          <p:cNvSpPr txBox="1"/>
          <p:nvPr/>
        </p:nvSpPr>
        <p:spPr>
          <a:xfrm>
            <a:off x="8264360" y="4757975"/>
            <a:ext cx="879640" cy="3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 smtClean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03 UML</a:t>
            </a:r>
            <a:endParaRPr sz="1800" b="1" dirty="0">
              <a:solidFill>
                <a:srgbClr val="FFFFFF"/>
              </a:solidFill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8"/>
          <p:cNvSpPr txBox="1">
            <a:spLocks noGrp="1"/>
          </p:cNvSpPr>
          <p:nvPr>
            <p:ph type="ctrTitle"/>
          </p:nvPr>
        </p:nvSpPr>
        <p:spPr>
          <a:xfrm>
            <a:off x="1964851" y="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latin typeface="카페24 고운밤" pitchFamily="2" charset="-127"/>
                <a:ea typeface="카페24 고운밤" pitchFamily="2" charset="-127"/>
                <a:cs typeface="Squada One"/>
                <a:sym typeface="Squada One"/>
              </a:rPr>
              <a:t>유스케이스 다이어그램</a:t>
            </a:r>
            <a:endParaRPr sz="4000" dirty="0">
              <a:latin typeface="카페24 고운밤" pitchFamily="2" charset="-127"/>
              <a:ea typeface="카페24 고운밤" pitchFamily="2" charset="-127"/>
              <a:cs typeface="Squada One"/>
              <a:sym typeface="Squada One"/>
            </a:endParaRPr>
          </a:p>
        </p:txBody>
      </p:sp>
      <p:pic>
        <p:nvPicPr>
          <p:cNvPr id="256" name="Google Shape;25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9713" y="890588"/>
            <a:ext cx="6124575" cy="3819525"/>
          </a:xfrm>
          <a:prstGeom prst="rect">
            <a:avLst/>
          </a:prstGeom>
          <a:noFill/>
          <a:ln w="38100" cap="flat" cmpd="sng">
            <a:solidFill>
              <a:srgbClr val="D9D2E9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257" name="Google Shape;257;p38"/>
          <p:cNvCxnSpPr/>
          <p:nvPr/>
        </p:nvCxnSpPr>
        <p:spPr>
          <a:xfrm rot="10800000">
            <a:off x="5641775" y="1532650"/>
            <a:ext cx="1222500" cy="1363500"/>
          </a:xfrm>
          <a:prstGeom prst="straightConnector1">
            <a:avLst/>
          </a:prstGeom>
          <a:noFill/>
          <a:ln w="38100" cap="flat" cmpd="sng">
            <a:solidFill>
              <a:srgbClr val="D9D2E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58" name="Google Shape;258;p38"/>
          <p:cNvCxnSpPr/>
          <p:nvPr/>
        </p:nvCxnSpPr>
        <p:spPr>
          <a:xfrm flipH="1">
            <a:off x="5641975" y="2896150"/>
            <a:ext cx="1241100" cy="1504500"/>
          </a:xfrm>
          <a:prstGeom prst="straightConnector1">
            <a:avLst/>
          </a:prstGeom>
          <a:noFill/>
          <a:ln w="38100" cap="flat" cmpd="sng">
            <a:solidFill>
              <a:srgbClr val="D9D2E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59" name="Google Shape;259;p38"/>
          <p:cNvCxnSpPr/>
          <p:nvPr/>
        </p:nvCxnSpPr>
        <p:spPr>
          <a:xfrm rot="10800000">
            <a:off x="5641875" y="2896150"/>
            <a:ext cx="1203600" cy="0"/>
          </a:xfrm>
          <a:prstGeom prst="straightConnector1">
            <a:avLst/>
          </a:prstGeom>
          <a:noFill/>
          <a:ln w="38100" cap="flat" cmpd="sng">
            <a:solidFill>
              <a:srgbClr val="D9D2E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60" name="Google Shape;260;p38"/>
          <p:cNvCxnSpPr/>
          <p:nvPr/>
        </p:nvCxnSpPr>
        <p:spPr>
          <a:xfrm rot="10800000" flipH="1">
            <a:off x="2331975" y="1523375"/>
            <a:ext cx="1156500" cy="1401000"/>
          </a:xfrm>
          <a:prstGeom prst="straightConnector1">
            <a:avLst/>
          </a:prstGeom>
          <a:noFill/>
          <a:ln w="38100" cap="flat" cmpd="sng">
            <a:solidFill>
              <a:srgbClr val="EAD1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1" name="Google Shape;261;p38"/>
          <p:cNvCxnSpPr/>
          <p:nvPr/>
        </p:nvCxnSpPr>
        <p:spPr>
          <a:xfrm>
            <a:off x="2350775" y="2924375"/>
            <a:ext cx="1147200" cy="9300"/>
          </a:xfrm>
          <a:prstGeom prst="straightConnector1">
            <a:avLst/>
          </a:prstGeom>
          <a:noFill/>
          <a:ln w="38100" cap="flat" cmpd="sng">
            <a:solidFill>
              <a:srgbClr val="EAD1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2" name="Google Shape;262;p38"/>
          <p:cNvCxnSpPr/>
          <p:nvPr/>
        </p:nvCxnSpPr>
        <p:spPr>
          <a:xfrm>
            <a:off x="2369575" y="2924375"/>
            <a:ext cx="1109700" cy="1476300"/>
          </a:xfrm>
          <a:prstGeom prst="straightConnector1">
            <a:avLst/>
          </a:prstGeom>
          <a:noFill/>
          <a:ln w="38100" cap="flat" cmpd="sng">
            <a:solidFill>
              <a:srgbClr val="EAD1D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" name="Google Shape;168;p30"/>
          <p:cNvSpPr txBox="1"/>
          <p:nvPr/>
        </p:nvSpPr>
        <p:spPr>
          <a:xfrm>
            <a:off x="8264360" y="4757975"/>
            <a:ext cx="879640" cy="3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 smtClean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03 UML</a:t>
            </a:r>
            <a:endParaRPr sz="1800" b="1" dirty="0">
              <a:solidFill>
                <a:srgbClr val="FFFFFF"/>
              </a:solidFill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9" name="Google Shape;269;p39"/>
          <p:cNvCxnSpPr/>
          <p:nvPr/>
        </p:nvCxnSpPr>
        <p:spPr>
          <a:xfrm flipH="1">
            <a:off x="1883425" y="0"/>
            <a:ext cx="6600" cy="2905500"/>
          </a:xfrm>
          <a:prstGeom prst="straightConnector1">
            <a:avLst/>
          </a:prstGeom>
          <a:noFill/>
          <a:ln w="9525" cap="flat" cmpd="sng">
            <a:solidFill>
              <a:srgbClr val="A2C4C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Google Shape;164;p30"/>
          <p:cNvSpPr txBox="1">
            <a:spLocks noGrp="1"/>
          </p:cNvSpPr>
          <p:nvPr>
            <p:ph type="title" idx="3"/>
          </p:nvPr>
        </p:nvSpPr>
        <p:spPr>
          <a:xfrm>
            <a:off x="556622" y="723098"/>
            <a:ext cx="1176927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 dirty="0" smtClean="0">
                <a:latin typeface="카페24 고운밤" pitchFamily="2" charset="-127"/>
                <a:ea typeface="카페24 고운밤" pitchFamily="2" charset="-127"/>
              </a:rPr>
              <a:t>04</a:t>
            </a:r>
            <a:endParaRPr sz="8000" dirty="0">
              <a:latin typeface="카페24 고운밤" pitchFamily="2" charset="-127"/>
              <a:ea typeface="카페24 고운밤" pitchFamily="2" charset="-127"/>
            </a:endParaRPr>
          </a:p>
        </p:txBody>
      </p:sp>
      <p:sp>
        <p:nvSpPr>
          <p:cNvPr id="9" name="Google Shape;166;p30"/>
          <p:cNvSpPr txBox="1"/>
          <p:nvPr/>
        </p:nvSpPr>
        <p:spPr>
          <a:xfrm>
            <a:off x="357448" y="1654975"/>
            <a:ext cx="1492178" cy="4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 smtClean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UI </a:t>
            </a:r>
            <a:r>
              <a:rPr lang="ko-KR" altLang="en-US" sz="2800" b="1" dirty="0" smtClean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정의서</a:t>
            </a:r>
            <a:endParaRPr sz="2800" b="1" dirty="0">
              <a:solidFill>
                <a:srgbClr val="FFFFFF"/>
              </a:solidFill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</p:txBody>
      </p:sp>
      <p:sp>
        <p:nvSpPr>
          <p:cNvPr id="11" name="Google Shape;168;p30"/>
          <p:cNvSpPr txBox="1"/>
          <p:nvPr/>
        </p:nvSpPr>
        <p:spPr>
          <a:xfrm>
            <a:off x="7814650" y="4758000"/>
            <a:ext cx="1329350" cy="3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altLang="ko-KR" sz="1800" b="1" dirty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04 </a:t>
            </a:r>
            <a:r>
              <a:rPr lang="en-US" altLang="ko-KR" sz="1800" b="1" dirty="0" smtClean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UI </a:t>
            </a:r>
            <a:r>
              <a:rPr lang="ko-KR" altLang="en-US" sz="1800" b="1" dirty="0" smtClean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정의서</a:t>
            </a:r>
            <a:endParaRPr lang="ko-KR" altLang="en-US" sz="1800" b="1" dirty="0">
              <a:solidFill>
                <a:srgbClr val="FFFFFF"/>
              </a:solidFill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</p:txBody>
      </p:sp>
      <p:sp>
        <p:nvSpPr>
          <p:cNvPr id="12" name="Google Shape;167;p30"/>
          <p:cNvSpPr txBox="1"/>
          <p:nvPr/>
        </p:nvSpPr>
        <p:spPr>
          <a:xfrm>
            <a:off x="4114800" y="1072275"/>
            <a:ext cx="1400175" cy="6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000" b="1" dirty="0" smtClean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-</a:t>
            </a:r>
            <a:r>
              <a:rPr lang="en" sz="2000" b="1" dirty="0" smtClean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 </a:t>
            </a:r>
            <a:r>
              <a:rPr lang="en-US" sz="2000" b="1" dirty="0" smtClean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UI </a:t>
            </a:r>
            <a:r>
              <a:rPr lang="ko-KR" altLang="en-US" sz="2000" b="1" dirty="0" smtClean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정의서</a:t>
            </a:r>
            <a:endParaRPr lang="ko-KR" altLang="en-US" sz="2000" b="1" dirty="0">
              <a:solidFill>
                <a:srgbClr val="FFFFFF"/>
              </a:solidFill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Google Shape;277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57000"/>
            <a:ext cx="3590025" cy="292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45275" y="1556988"/>
            <a:ext cx="5098724" cy="2924375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40"/>
          <p:cNvSpPr/>
          <p:nvPr/>
        </p:nvSpPr>
        <p:spPr>
          <a:xfrm>
            <a:off x="75225" y="1857925"/>
            <a:ext cx="3403800" cy="13446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p40"/>
          <p:cNvSpPr txBox="1"/>
          <p:nvPr/>
        </p:nvSpPr>
        <p:spPr>
          <a:xfrm>
            <a:off x="356363" y="2055375"/>
            <a:ext cx="2877300" cy="6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 b="1" dirty="0">
                <a:latin typeface="카페24 고운밤" pitchFamily="2" charset="-127"/>
                <a:ea typeface="카페24 고운밤" pitchFamily="2" charset="-127"/>
                <a:cs typeface="Roboto Condensed"/>
                <a:sym typeface="Roboto Condensed"/>
              </a:rPr>
              <a:t>사진 추가 예정</a:t>
            </a:r>
            <a:endParaRPr sz="2700" b="1" dirty="0">
              <a:latin typeface="카페24 고운밤" pitchFamily="2" charset="-127"/>
              <a:ea typeface="카페24 고운밤" pitchFamily="2" charset="-127"/>
              <a:cs typeface="Roboto Condensed"/>
              <a:sym typeface="Roboto Condensed"/>
            </a:endParaRPr>
          </a:p>
        </p:txBody>
      </p:sp>
      <p:sp>
        <p:nvSpPr>
          <p:cNvPr id="281" name="Google Shape;281;p40"/>
          <p:cNvSpPr/>
          <p:nvPr/>
        </p:nvSpPr>
        <p:spPr>
          <a:xfrm>
            <a:off x="4892738" y="2922425"/>
            <a:ext cx="3403800" cy="13446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p40"/>
          <p:cNvSpPr txBox="1"/>
          <p:nvPr/>
        </p:nvSpPr>
        <p:spPr>
          <a:xfrm>
            <a:off x="1852400" y="3928475"/>
            <a:ext cx="282000" cy="25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FF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2</a:t>
            </a:r>
            <a:endParaRPr sz="2000" b="1">
              <a:solidFill>
                <a:srgbClr val="FF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83" name="Google Shape;283;p40"/>
          <p:cNvSpPr txBox="1"/>
          <p:nvPr/>
        </p:nvSpPr>
        <p:spPr>
          <a:xfrm>
            <a:off x="5155988" y="3260975"/>
            <a:ext cx="2877300" cy="6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 b="1" dirty="0">
                <a:latin typeface="카페24 고운밤" pitchFamily="2" charset="-127"/>
                <a:ea typeface="카페24 고운밤" pitchFamily="2" charset="-127"/>
                <a:cs typeface="Roboto Condensed"/>
                <a:sym typeface="Roboto Condensed"/>
              </a:rPr>
              <a:t>사진 추가 예정</a:t>
            </a:r>
            <a:endParaRPr sz="2700" b="1" dirty="0">
              <a:latin typeface="카페24 고운밤" pitchFamily="2" charset="-127"/>
              <a:ea typeface="카페24 고운밤" pitchFamily="2" charset="-127"/>
              <a:cs typeface="Roboto Condensed"/>
              <a:sym typeface="Roboto Condensed"/>
            </a:endParaRPr>
          </a:p>
        </p:txBody>
      </p:sp>
      <p:sp>
        <p:nvSpPr>
          <p:cNvPr id="284" name="Google Shape;284;p40"/>
          <p:cNvSpPr txBox="1"/>
          <p:nvPr/>
        </p:nvSpPr>
        <p:spPr>
          <a:xfrm>
            <a:off x="1852400" y="3520325"/>
            <a:ext cx="282000" cy="25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FF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1</a:t>
            </a:r>
            <a:endParaRPr sz="2000" b="1">
              <a:solidFill>
                <a:srgbClr val="FF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85" name="Google Shape;285;p40"/>
          <p:cNvSpPr txBox="1"/>
          <p:nvPr/>
        </p:nvSpPr>
        <p:spPr>
          <a:xfrm>
            <a:off x="2900838" y="3304050"/>
            <a:ext cx="282000" cy="25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FF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3</a:t>
            </a:r>
            <a:endParaRPr sz="2000" b="1">
              <a:solidFill>
                <a:srgbClr val="FF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86" name="Google Shape;286;p40"/>
          <p:cNvSpPr/>
          <p:nvPr/>
        </p:nvSpPr>
        <p:spPr>
          <a:xfrm>
            <a:off x="4062375" y="4340225"/>
            <a:ext cx="5098800" cy="1317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p40"/>
          <p:cNvSpPr txBox="1"/>
          <p:nvPr/>
        </p:nvSpPr>
        <p:spPr>
          <a:xfrm>
            <a:off x="3479025" y="121675"/>
            <a:ext cx="2196450" cy="77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 dirty="0">
                <a:solidFill>
                  <a:schemeClr val="dk1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1~2주차UI</a:t>
            </a:r>
            <a:endParaRPr b="1" dirty="0"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</p:txBody>
      </p:sp>
      <p:sp>
        <p:nvSpPr>
          <p:cNvPr id="14" name="Google Shape;168;p30"/>
          <p:cNvSpPr txBox="1"/>
          <p:nvPr/>
        </p:nvSpPr>
        <p:spPr>
          <a:xfrm>
            <a:off x="7814650" y="4758000"/>
            <a:ext cx="1329350" cy="3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altLang="ko-KR" sz="1800" b="1" dirty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04 </a:t>
            </a:r>
            <a:r>
              <a:rPr lang="en-US" altLang="ko-KR" sz="1800" b="1" dirty="0" smtClean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UI </a:t>
            </a:r>
            <a:r>
              <a:rPr lang="ko-KR" altLang="en-US" sz="1800" b="1" dirty="0" smtClean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정의서</a:t>
            </a:r>
            <a:endParaRPr lang="ko-KR" altLang="en-US" sz="1800" b="1" dirty="0">
              <a:solidFill>
                <a:srgbClr val="FFFFFF"/>
              </a:solidFill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Google Shape;293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57000"/>
            <a:ext cx="3590025" cy="2924375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41"/>
          <p:cNvSpPr/>
          <p:nvPr/>
        </p:nvSpPr>
        <p:spPr>
          <a:xfrm>
            <a:off x="68925" y="4217850"/>
            <a:ext cx="1502400" cy="188100"/>
          </a:xfrm>
          <a:prstGeom prst="rect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FA8DC"/>
              </a:solidFill>
            </a:endParaRPr>
          </a:p>
        </p:txBody>
      </p:sp>
      <p:sp>
        <p:nvSpPr>
          <p:cNvPr id="295" name="Google Shape;295;p41"/>
          <p:cNvSpPr/>
          <p:nvPr/>
        </p:nvSpPr>
        <p:spPr>
          <a:xfrm>
            <a:off x="2008500" y="4217850"/>
            <a:ext cx="1502400" cy="188100"/>
          </a:xfrm>
          <a:prstGeom prst="rect">
            <a:avLst/>
          </a:prstGeom>
          <a:noFill/>
          <a:ln w="9525" cap="flat" cmpd="sng">
            <a:solidFill>
              <a:srgbClr val="EA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41"/>
          <p:cNvSpPr txBox="1"/>
          <p:nvPr/>
        </p:nvSpPr>
        <p:spPr>
          <a:xfrm>
            <a:off x="1977575" y="3586375"/>
            <a:ext cx="1502400" cy="4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E06666"/>
                </a:solidFill>
                <a:latin typeface="카페24 고운밤" pitchFamily="2" charset="-127"/>
                <a:ea typeface="카페24 고운밤" pitchFamily="2" charset="-127"/>
                <a:cs typeface="Roboto Condensed"/>
                <a:sym typeface="Roboto Condensed"/>
              </a:rPr>
              <a:t>지역 상관없이 전체조회</a:t>
            </a:r>
            <a:endParaRPr sz="1800" b="1" dirty="0">
              <a:solidFill>
                <a:srgbClr val="E06666"/>
              </a:solidFill>
              <a:latin typeface="카페24 고운밤" pitchFamily="2" charset="-127"/>
              <a:ea typeface="카페24 고운밤" pitchFamily="2" charset="-127"/>
              <a:cs typeface="Roboto Condensed"/>
              <a:sym typeface="Roboto Condensed"/>
            </a:endParaRPr>
          </a:p>
        </p:txBody>
      </p:sp>
      <p:sp>
        <p:nvSpPr>
          <p:cNvPr id="297" name="Google Shape;297;p41"/>
          <p:cNvSpPr txBox="1"/>
          <p:nvPr/>
        </p:nvSpPr>
        <p:spPr>
          <a:xfrm>
            <a:off x="68925" y="3576850"/>
            <a:ext cx="1502400" cy="4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6FA8DC"/>
                </a:solidFill>
                <a:latin typeface="카페24 고운밤" pitchFamily="2" charset="-127"/>
                <a:ea typeface="카페24 고운밤" pitchFamily="2" charset="-127"/>
                <a:cs typeface="Roboto Condensed"/>
                <a:sym typeface="Roboto Condensed"/>
              </a:rPr>
              <a:t>랜덤으로 15개 맛집조회</a:t>
            </a:r>
            <a:endParaRPr sz="1800" b="1" dirty="0">
              <a:solidFill>
                <a:srgbClr val="6FA8DC"/>
              </a:solidFill>
              <a:latin typeface="카페24 고운밤" pitchFamily="2" charset="-127"/>
              <a:ea typeface="카페24 고운밤" pitchFamily="2" charset="-127"/>
              <a:cs typeface="Roboto Condensed"/>
              <a:sym typeface="Roboto Condensed"/>
            </a:endParaRPr>
          </a:p>
        </p:txBody>
      </p:sp>
      <p:sp>
        <p:nvSpPr>
          <p:cNvPr id="298" name="Google Shape;298;p41"/>
          <p:cNvSpPr txBox="1"/>
          <p:nvPr/>
        </p:nvSpPr>
        <p:spPr>
          <a:xfrm>
            <a:off x="1524300" y="1743975"/>
            <a:ext cx="291600" cy="4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99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1</a:t>
            </a:r>
            <a:endParaRPr b="1">
              <a:solidFill>
                <a:srgbClr val="FF99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99" name="Google Shape;299;p41"/>
          <p:cNvSpPr txBox="1"/>
          <p:nvPr/>
        </p:nvSpPr>
        <p:spPr>
          <a:xfrm>
            <a:off x="1524300" y="2064750"/>
            <a:ext cx="291600" cy="4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99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2</a:t>
            </a:r>
            <a:endParaRPr b="1">
              <a:solidFill>
                <a:srgbClr val="FF99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00" name="Google Shape;300;p41"/>
          <p:cNvSpPr/>
          <p:nvPr/>
        </p:nvSpPr>
        <p:spPr>
          <a:xfrm>
            <a:off x="2273025" y="1839100"/>
            <a:ext cx="1104300" cy="543977"/>
          </a:xfrm>
          <a:prstGeom prst="rect">
            <a:avLst/>
          </a:prstGeom>
          <a:noFill/>
          <a:ln w="9525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01" name="Google Shape;301;p41"/>
          <p:cNvCxnSpPr>
            <a:endCxn id="302" idx="1"/>
          </p:cNvCxnSpPr>
          <p:nvPr/>
        </p:nvCxnSpPr>
        <p:spPr>
          <a:xfrm rot="10800000" flipH="1">
            <a:off x="3604475" y="3013578"/>
            <a:ext cx="440700" cy="559500"/>
          </a:xfrm>
          <a:prstGeom prst="straightConnector1">
            <a:avLst/>
          </a:prstGeom>
          <a:noFill/>
          <a:ln w="28575" cap="flat" cmpd="sng">
            <a:solidFill>
              <a:srgbClr val="EFEFEF"/>
            </a:solidFill>
            <a:prstDash val="solid"/>
            <a:round/>
            <a:headEnd type="none" w="med" len="med"/>
            <a:tailEnd type="stealth" w="med" len="med"/>
          </a:ln>
        </p:spPr>
      </p:cxnSp>
      <p:pic>
        <p:nvPicPr>
          <p:cNvPr id="302" name="Google Shape;302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45175" y="1551390"/>
            <a:ext cx="5098826" cy="2924375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41"/>
          <p:cNvSpPr txBox="1"/>
          <p:nvPr/>
        </p:nvSpPr>
        <p:spPr>
          <a:xfrm>
            <a:off x="3038900" y="1923700"/>
            <a:ext cx="291600" cy="4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99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3</a:t>
            </a:r>
            <a:endParaRPr b="1">
              <a:solidFill>
                <a:srgbClr val="FF99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04" name="Google Shape;304;p41"/>
          <p:cNvSpPr txBox="1"/>
          <p:nvPr/>
        </p:nvSpPr>
        <p:spPr>
          <a:xfrm>
            <a:off x="2093025" y="1463400"/>
            <a:ext cx="1502400" cy="4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FF9900"/>
                </a:solidFill>
                <a:latin typeface="카페24 고운밤" pitchFamily="2" charset="-127"/>
                <a:ea typeface="카페24 고운밤" pitchFamily="2" charset="-127"/>
                <a:cs typeface="Roboto Condensed"/>
                <a:sym typeface="Roboto Condensed"/>
              </a:rPr>
              <a:t>지역별로 조회</a:t>
            </a:r>
            <a:endParaRPr sz="1800" b="1" dirty="0">
              <a:solidFill>
                <a:srgbClr val="FF9900"/>
              </a:solidFill>
              <a:latin typeface="카페24 고운밤" pitchFamily="2" charset="-127"/>
              <a:ea typeface="카페24 고운밤" pitchFamily="2" charset="-127"/>
              <a:cs typeface="Roboto Condensed"/>
              <a:sym typeface="Roboto Condensed"/>
            </a:endParaRPr>
          </a:p>
        </p:txBody>
      </p:sp>
      <p:sp>
        <p:nvSpPr>
          <p:cNvPr id="305" name="Google Shape;305;p41"/>
          <p:cNvSpPr txBox="1"/>
          <p:nvPr/>
        </p:nvSpPr>
        <p:spPr>
          <a:xfrm>
            <a:off x="3527250" y="75125"/>
            <a:ext cx="1749600" cy="77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 dirty="0">
                <a:solidFill>
                  <a:schemeClr val="dk1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최종 UI</a:t>
            </a:r>
            <a:endParaRPr b="1" dirty="0"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</p:txBody>
      </p:sp>
      <p:sp>
        <p:nvSpPr>
          <p:cNvPr id="16" name="Google Shape;168;p30"/>
          <p:cNvSpPr txBox="1"/>
          <p:nvPr/>
        </p:nvSpPr>
        <p:spPr>
          <a:xfrm>
            <a:off x="7814650" y="4758000"/>
            <a:ext cx="1329350" cy="3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altLang="ko-KR" sz="1800" b="1" dirty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04 </a:t>
            </a:r>
            <a:r>
              <a:rPr lang="en-US" altLang="ko-KR" sz="1800" b="1" dirty="0" smtClean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UI </a:t>
            </a:r>
            <a:r>
              <a:rPr lang="ko-KR" altLang="en-US" sz="1800" b="1" dirty="0" smtClean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정의서</a:t>
            </a:r>
            <a:endParaRPr lang="ko-KR" altLang="en-US" sz="1800" b="1" dirty="0">
              <a:solidFill>
                <a:srgbClr val="FFFFFF"/>
              </a:solidFill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</p:txBody>
      </p:sp>
      <p:sp>
        <p:nvSpPr>
          <p:cNvPr id="17" name="Google Shape;295;p41"/>
          <p:cNvSpPr/>
          <p:nvPr/>
        </p:nvSpPr>
        <p:spPr>
          <a:xfrm>
            <a:off x="4039105" y="4199919"/>
            <a:ext cx="5098826" cy="257915"/>
          </a:xfrm>
          <a:prstGeom prst="rect">
            <a:avLst/>
          </a:prstGeom>
          <a:noFill/>
          <a:ln w="9525" cap="flat" cmpd="sng">
            <a:solidFill>
              <a:srgbClr val="FE473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304;p41"/>
          <p:cNvSpPr txBox="1"/>
          <p:nvPr/>
        </p:nvSpPr>
        <p:spPr>
          <a:xfrm>
            <a:off x="0" y="1146990"/>
            <a:ext cx="1502400" cy="4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b="1" dirty="0" err="1" smtClean="0">
                <a:solidFill>
                  <a:schemeClr val="bg2">
                    <a:lumMod val="20000"/>
                    <a:lumOff val="80000"/>
                  </a:schemeClr>
                </a:solidFill>
                <a:latin typeface="카페24 고운밤" pitchFamily="2" charset="-127"/>
                <a:ea typeface="카페24 고운밤" pitchFamily="2" charset="-127"/>
                <a:cs typeface="Roboto Condensed"/>
                <a:sym typeface="Roboto Condensed"/>
              </a:rPr>
              <a:t>첫번째</a:t>
            </a:r>
            <a:r>
              <a:rPr lang="ko-KR" altLang="en-US" sz="1800" b="1" dirty="0" smtClean="0">
                <a:solidFill>
                  <a:schemeClr val="bg2">
                    <a:lumMod val="20000"/>
                    <a:lumOff val="80000"/>
                  </a:schemeClr>
                </a:solidFill>
                <a:latin typeface="카페24 고운밤" pitchFamily="2" charset="-127"/>
                <a:ea typeface="카페24 고운밤" pitchFamily="2" charset="-127"/>
                <a:cs typeface="Roboto Condensed"/>
                <a:sym typeface="Roboto Condensed"/>
              </a:rPr>
              <a:t> </a:t>
            </a:r>
            <a:r>
              <a:rPr lang="en-US" altLang="ko-KR" sz="1800" b="1" dirty="0" smtClean="0">
                <a:solidFill>
                  <a:schemeClr val="bg2">
                    <a:lumMod val="20000"/>
                    <a:lumOff val="80000"/>
                  </a:schemeClr>
                </a:solidFill>
                <a:latin typeface="카페24 고운밤" pitchFamily="2" charset="-127"/>
                <a:ea typeface="카페24 고운밤" pitchFamily="2" charset="-127"/>
                <a:cs typeface="Roboto Condensed"/>
                <a:sym typeface="Roboto Condensed"/>
              </a:rPr>
              <a:t>UI</a:t>
            </a:r>
            <a:endParaRPr sz="1800" b="1" dirty="0">
              <a:solidFill>
                <a:schemeClr val="bg2">
                  <a:lumMod val="20000"/>
                  <a:lumOff val="80000"/>
                </a:schemeClr>
              </a:solidFill>
              <a:latin typeface="카페24 고운밤" pitchFamily="2" charset="-127"/>
              <a:ea typeface="카페24 고운밤" pitchFamily="2" charset="-127"/>
              <a:cs typeface="Roboto Condensed"/>
              <a:sym typeface="Roboto Condensed"/>
            </a:endParaRPr>
          </a:p>
        </p:txBody>
      </p:sp>
      <p:sp>
        <p:nvSpPr>
          <p:cNvPr id="20" name="Google Shape;304;p41"/>
          <p:cNvSpPr txBox="1"/>
          <p:nvPr/>
        </p:nvSpPr>
        <p:spPr>
          <a:xfrm>
            <a:off x="4045175" y="1146990"/>
            <a:ext cx="1502400" cy="4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b="1" dirty="0" err="1" smtClean="0">
                <a:solidFill>
                  <a:schemeClr val="bg2">
                    <a:lumMod val="20000"/>
                    <a:lumOff val="80000"/>
                  </a:schemeClr>
                </a:solidFill>
                <a:latin typeface="카페24 고운밤" pitchFamily="2" charset="-127"/>
                <a:ea typeface="카페24 고운밤" pitchFamily="2" charset="-127"/>
                <a:cs typeface="Roboto Condensed"/>
                <a:sym typeface="Roboto Condensed"/>
              </a:rPr>
              <a:t>두번째</a:t>
            </a:r>
            <a:r>
              <a:rPr lang="ko-KR" altLang="en-US" sz="1800" b="1" dirty="0" smtClean="0">
                <a:solidFill>
                  <a:schemeClr val="bg2">
                    <a:lumMod val="20000"/>
                    <a:lumOff val="80000"/>
                  </a:schemeClr>
                </a:solidFill>
                <a:latin typeface="카페24 고운밤" pitchFamily="2" charset="-127"/>
                <a:ea typeface="카페24 고운밤" pitchFamily="2" charset="-127"/>
                <a:cs typeface="Roboto Condensed"/>
                <a:sym typeface="Roboto Condensed"/>
              </a:rPr>
              <a:t> </a:t>
            </a:r>
            <a:r>
              <a:rPr lang="en-US" altLang="ko-KR" sz="1800" b="1" dirty="0" smtClean="0">
                <a:solidFill>
                  <a:schemeClr val="bg2">
                    <a:lumMod val="20000"/>
                    <a:lumOff val="80000"/>
                  </a:schemeClr>
                </a:solidFill>
                <a:latin typeface="카페24 고운밤" pitchFamily="2" charset="-127"/>
                <a:ea typeface="카페24 고운밤" pitchFamily="2" charset="-127"/>
                <a:cs typeface="Roboto Condensed"/>
                <a:sym typeface="Roboto Condensed"/>
              </a:rPr>
              <a:t>UI</a:t>
            </a:r>
            <a:endParaRPr sz="1800" b="1" dirty="0">
              <a:solidFill>
                <a:schemeClr val="bg2">
                  <a:lumMod val="20000"/>
                  <a:lumOff val="80000"/>
                </a:schemeClr>
              </a:solidFill>
              <a:latin typeface="카페24 고운밤" pitchFamily="2" charset="-127"/>
              <a:ea typeface="카페24 고운밤" pitchFamily="2" charset="-127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2"/>
          <p:cNvSpPr txBox="1">
            <a:spLocks noGrp="1"/>
          </p:cNvSpPr>
          <p:nvPr>
            <p:ph type="ctrTitle"/>
          </p:nvPr>
        </p:nvSpPr>
        <p:spPr>
          <a:xfrm flipH="1">
            <a:off x="0" y="1838326"/>
            <a:ext cx="9144000" cy="138112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0" dirty="0">
                <a:solidFill>
                  <a:schemeClr val="hlink"/>
                </a:solidFill>
                <a:uFill>
                  <a:noFill/>
                </a:uFill>
                <a:latin typeface="카페24 고운밤" pitchFamily="2" charset="-127"/>
                <a:ea typeface="카페24 고운밤" pitchFamily="2" charset="-127"/>
                <a:cs typeface="Arial"/>
                <a:sym typeface="Arial"/>
                <a:hlinkClick r:id="rId3"/>
              </a:rPr>
              <a:t>https://github.com/Jeong-Ho-Joon/Kosea2020_MidPtj/tree/master/SDSA</a:t>
            </a:r>
            <a:endParaRPr sz="4000" b="0" dirty="0">
              <a:latin typeface="카페24 고운밤" pitchFamily="2" charset="-127"/>
              <a:ea typeface="카페24 고운밤" pitchFamily="2" charset="-127"/>
              <a:cs typeface="Arial"/>
              <a:sym typeface="Arial"/>
            </a:endParaRPr>
          </a:p>
        </p:txBody>
      </p:sp>
      <p:sp>
        <p:nvSpPr>
          <p:cNvPr id="312" name="Google Shape;312;p42"/>
          <p:cNvSpPr txBox="1">
            <a:spLocks noGrp="1"/>
          </p:cNvSpPr>
          <p:nvPr>
            <p:ph type="title" idx="2"/>
          </p:nvPr>
        </p:nvSpPr>
        <p:spPr>
          <a:xfrm flipH="1">
            <a:off x="3009900" y="271900"/>
            <a:ext cx="29622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latin typeface="카페24 고운밤" pitchFamily="2" charset="-127"/>
                <a:ea typeface="카페24 고운밤" pitchFamily="2" charset="-127"/>
                <a:cs typeface="Squada One"/>
                <a:sym typeface="Squada One"/>
              </a:rPr>
              <a:t>GITHUB   주소</a:t>
            </a:r>
            <a:endParaRPr sz="4000" dirty="0">
              <a:latin typeface="카페24 고운밤" pitchFamily="2" charset="-127"/>
              <a:ea typeface="카페24 고운밤" pitchFamily="2" charset="-127"/>
              <a:cs typeface="Squada One"/>
              <a:sym typeface="Squada One"/>
            </a:endParaRPr>
          </a:p>
        </p:txBody>
      </p:sp>
      <p:cxnSp>
        <p:nvCxnSpPr>
          <p:cNvPr id="313" name="Google Shape;313;p42"/>
          <p:cNvCxnSpPr/>
          <p:nvPr/>
        </p:nvCxnSpPr>
        <p:spPr>
          <a:xfrm>
            <a:off x="0" y="3407675"/>
            <a:ext cx="1561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4" name="Google Shape;314;p42"/>
          <p:cNvCxnSpPr/>
          <p:nvPr/>
        </p:nvCxnSpPr>
        <p:spPr>
          <a:xfrm>
            <a:off x="0" y="1599975"/>
            <a:ext cx="1561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3"/>
          <p:cNvSpPr txBox="1"/>
          <p:nvPr/>
        </p:nvSpPr>
        <p:spPr>
          <a:xfrm>
            <a:off x="2459850" y="1924050"/>
            <a:ext cx="4055250" cy="11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1" dirty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Thank You!</a:t>
            </a:r>
            <a:endParaRPr sz="7200" b="1" dirty="0">
              <a:solidFill>
                <a:srgbClr val="FFFFFF"/>
              </a:solidFill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9"/>
          <p:cNvSpPr txBox="1">
            <a:spLocks noGrp="1"/>
          </p:cNvSpPr>
          <p:nvPr>
            <p:ph type="ctrTitle"/>
          </p:nvPr>
        </p:nvSpPr>
        <p:spPr>
          <a:xfrm>
            <a:off x="3154688" y="0"/>
            <a:ext cx="2905200" cy="59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 smtClean="0">
                <a:latin typeface="카페24 고운밤" pitchFamily="2" charset="-127"/>
                <a:ea typeface="카페24 고운밤" pitchFamily="2" charset="-127"/>
                <a:cs typeface="Squada One"/>
                <a:sym typeface="Squada One"/>
              </a:rPr>
              <a:t>목</a:t>
            </a:r>
            <a:r>
              <a:rPr lang="en" sz="3200" dirty="0">
                <a:latin typeface="카페24 고운밤" pitchFamily="2" charset="-127"/>
                <a:ea typeface="카페24 고운밤" pitchFamily="2" charset="-127"/>
                <a:cs typeface="Squada One"/>
                <a:sym typeface="Squada One"/>
              </a:rPr>
              <a:t>	</a:t>
            </a:r>
            <a:r>
              <a:rPr lang="en" sz="3200" dirty="0" smtClean="0">
                <a:latin typeface="카페24 고운밤" pitchFamily="2" charset="-127"/>
                <a:ea typeface="카페24 고운밤" pitchFamily="2" charset="-127"/>
                <a:cs typeface="Squada One"/>
                <a:sym typeface="Squada One"/>
              </a:rPr>
              <a:t>	     차</a:t>
            </a:r>
            <a:endParaRPr sz="3200" dirty="0">
              <a:latin typeface="카페24 고운밤" pitchFamily="2" charset="-127"/>
              <a:ea typeface="카페24 고운밤" pitchFamily="2" charset="-127"/>
              <a:cs typeface="Squada One"/>
              <a:sym typeface="Squada One"/>
            </a:endParaRPr>
          </a:p>
        </p:txBody>
      </p:sp>
      <p:sp>
        <p:nvSpPr>
          <p:cNvPr id="144" name="Google Shape;144;p29"/>
          <p:cNvSpPr/>
          <p:nvPr/>
        </p:nvSpPr>
        <p:spPr>
          <a:xfrm>
            <a:off x="5685600" y="1116900"/>
            <a:ext cx="3055500" cy="525900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29"/>
          <p:cNvSpPr/>
          <p:nvPr/>
        </p:nvSpPr>
        <p:spPr>
          <a:xfrm>
            <a:off x="602625" y="1111125"/>
            <a:ext cx="2552100" cy="525900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카페24 고운밤" pitchFamily="2" charset="-127"/>
              <a:ea typeface="카페24 고운밤" pitchFamily="2" charset="-127"/>
            </a:endParaRPr>
          </a:p>
        </p:txBody>
      </p:sp>
      <p:sp>
        <p:nvSpPr>
          <p:cNvPr id="146" name="Google Shape;146;p29"/>
          <p:cNvSpPr txBox="1"/>
          <p:nvPr/>
        </p:nvSpPr>
        <p:spPr>
          <a:xfrm>
            <a:off x="5685600" y="1111125"/>
            <a:ext cx="3055500" cy="4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dk1"/>
                </a:solidFill>
                <a:latin typeface="카페24 고운밤" pitchFamily="2" charset="-127"/>
                <a:ea typeface="카페24 고운밤" pitchFamily="2" charset="-127"/>
                <a:cs typeface="Exo 2"/>
                <a:sym typeface="Exo 2"/>
              </a:rPr>
              <a:t>개발개요, 개발환경, 개발일정</a:t>
            </a:r>
            <a:endParaRPr sz="1600" b="1" dirty="0">
              <a:solidFill>
                <a:schemeClr val="dk1"/>
              </a:solidFill>
              <a:latin typeface="카페24 고운밤" pitchFamily="2" charset="-127"/>
              <a:ea typeface="카페24 고운밤" pitchFamily="2" charset="-127"/>
              <a:cs typeface="Exo 2"/>
              <a:sym typeface="Exo 2"/>
            </a:endParaRPr>
          </a:p>
        </p:txBody>
      </p:sp>
      <p:sp>
        <p:nvSpPr>
          <p:cNvPr id="147" name="Google Shape;147;p29"/>
          <p:cNvSpPr txBox="1"/>
          <p:nvPr/>
        </p:nvSpPr>
        <p:spPr>
          <a:xfrm>
            <a:off x="602622" y="1177725"/>
            <a:ext cx="2500500" cy="3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lt1"/>
                </a:solidFill>
                <a:latin typeface="카페24 고운밤" pitchFamily="2" charset="-127"/>
                <a:ea typeface="카페24 고운밤" pitchFamily="2" charset="-127"/>
                <a:cs typeface="Exo 2"/>
                <a:sym typeface="Exo 2"/>
              </a:rPr>
              <a:t>1.               </a:t>
            </a:r>
            <a:r>
              <a:rPr lang="en" sz="1600" b="1" dirty="0" smtClean="0">
                <a:solidFill>
                  <a:schemeClr val="lt1"/>
                </a:solidFill>
                <a:latin typeface="카페24 고운밤" pitchFamily="2" charset="-127"/>
                <a:ea typeface="카페24 고운밤" pitchFamily="2" charset="-127"/>
                <a:cs typeface="Exo 2"/>
                <a:sym typeface="Exo 2"/>
              </a:rPr>
              <a:t>개발개요</a:t>
            </a:r>
            <a:endParaRPr sz="1600" b="1" dirty="0">
              <a:solidFill>
                <a:schemeClr val="lt1"/>
              </a:solidFill>
              <a:latin typeface="카페24 고운밤" pitchFamily="2" charset="-127"/>
              <a:ea typeface="카페24 고운밤" pitchFamily="2" charset="-127"/>
              <a:cs typeface="Exo 2"/>
              <a:sym typeface="Exo 2"/>
            </a:endParaRPr>
          </a:p>
        </p:txBody>
      </p:sp>
      <p:sp>
        <p:nvSpPr>
          <p:cNvPr id="148" name="Google Shape;148;p29"/>
          <p:cNvSpPr/>
          <p:nvPr/>
        </p:nvSpPr>
        <p:spPr>
          <a:xfrm>
            <a:off x="602625" y="1977225"/>
            <a:ext cx="2552100" cy="525900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카페24 고운밤" pitchFamily="2" charset="-127"/>
              <a:ea typeface="카페24 고운밤" pitchFamily="2" charset="-127"/>
            </a:endParaRPr>
          </a:p>
        </p:txBody>
      </p:sp>
      <p:sp>
        <p:nvSpPr>
          <p:cNvPr id="149" name="Google Shape;149;p29"/>
          <p:cNvSpPr/>
          <p:nvPr/>
        </p:nvSpPr>
        <p:spPr>
          <a:xfrm>
            <a:off x="602625" y="2868300"/>
            <a:ext cx="2552100" cy="525900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카페24 고운밤" pitchFamily="2" charset="-127"/>
              <a:ea typeface="카페24 고운밤" pitchFamily="2" charset="-127"/>
            </a:endParaRPr>
          </a:p>
        </p:txBody>
      </p:sp>
      <p:sp>
        <p:nvSpPr>
          <p:cNvPr id="150" name="Google Shape;150;p29"/>
          <p:cNvSpPr txBox="1"/>
          <p:nvPr/>
        </p:nvSpPr>
        <p:spPr>
          <a:xfrm>
            <a:off x="602622" y="2934900"/>
            <a:ext cx="2503500" cy="3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lt1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3. 	</a:t>
            </a:r>
            <a:r>
              <a:rPr lang="en" sz="1600" b="1" dirty="0" smtClean="0">
                <a:solidFill>
                  <a:schemeClr val="lt1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 UML</a:t>
            </a:r>
            <a:endParaRPr sz="1600" b="1" dirty="0">
              <a:solidFill>
                <a:schemeClr val="lt1"/>
              </a:solidFill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</p:txBody>
      </p:sp>
      <p:sp>
        <p:nvSpPr>
          <p:cNvPr id="151" name="Google Shape;151;p29"/>
          <p:cNvSpPr/>
          <p:nvPr/>
        </p:nvSpPr>
        <p:spPr>
          <a:xfrm>
            <a:off x="602625" y="3825975"/>
            <a:ext cx="2552100" cy="525900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카페24 고운밤" pitchFamily="2" charset="-127"/>
              <a:ea typeface="카페24 고운밤" pitchFamily="2" charset="-127"/>
            </a:endParaRPr>
          </a:p>
        </p:txBody>
      </p:sp>
      <p:sp>
        <p:nvSpPr>
          <p:cNvPr id="152" name="Google Shape;152;p29"/>
          <p:cNvSpPr txBox="1"/>
          <p:nvPr/>
        </p:nvSpPr>
        <p:spPr>
          <a:xfrm>
            <a:off x="602622" y="3892575"/>
            <a:ext cx="2503500" cy="3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 smtClean="0">
                <a:solidFill>
                  <a:schemeClr val="lt1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4.            UI </a:t>
            </a:r>
            <a:r>
              <a:rPr lang="en" sz="1600" b="1" dirty="0">
                <a:solidFill>
                  <a:schemeClr val="lt1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정의서</a:t>
            </a:r>
            <a:endParaRPr sz="1600" b="1" dirty="0">
              <a:solidFill>
                <a:schemeClr val="lt1"/>
              </a:solidFill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</p:txBody>
      </p:sp>
      <p:sp>
        <p:nvSpPr>
          <p:cNvPr id="153" name="Google Shape;153;p29"/>
          <p:cNvSpPr txBox="1"/>
          <p:nvPr/>
        </p:nvSpPr>
        <p:spPr>
          <a:xfrm>
            <a:off x="602575" y="2043825"/>
            <a:ext cx="2552100" cy="3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 smtClean="0">
                <a:solidFill>
                  <a:schemeClr val="lt1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2.             DB </a:t>
            </a:r>
            <a:r>
              <a:rPr lang="en" sz="1600" b="1" dirty="0">
                <a:solidFill>
                  <a:schemeClr val="lt1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테이블 </a:t>
            </a:r>
            <a:r>
              <a:rPr lang="en" sz="1600" b="1" dirty="0" smtClean="0">
                <a:solidFill>
                  <a:schemeClr val="lt1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 </a:t>
            </a:r>
            <a:endParaRPr sz="1600" b="1" dirty="0">
              <a:solidFill>
                <a:schemeClr val="lt1"/>
              </a:solidFill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</p:txBody>
      </p:sp>
      <p:sp>
        <p:nvSpPr>
          <p:cNvPr id="154" name="Google Shape;154;p29"/>
          <p:cNvSpPr/>
          <p:nvPr/>
        </p:nvSpPr>
        <p:spPr>
          <a:xfrm>
            <a:off x="5685600" y="2009250"/>
            <a:ext cx="3055500" cy="525900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29"/>
          <p:cNvSpPr txBox="1"/>
          <p:nvPr/>
        </p:nvSpPr>
        <p:spPr>
          <a:xfrm>
            <a:off x="5685600" y="2010675"/>
            <a:ext cx="3055500" cy="4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DB ERD, DB정의서</a:t>
            </a:r>
            <a:endParaRPr sz="1600" b="1">
              <a:solidFill>
                <a:schemeClr val="dk1"/>
              </a:solidFill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</p:txBody>
      </p:sp>
      <p:sp>
        <p:nvSpPr>
          <p:cNvPr id="156" name="Google Shape;156;p29"/>
          <p:cNvSpPr/>
          <p:nvPr/>
        </p:nvSpPr>
        <p:spPr>
          <a:xfrm>
            <a:off x="5685600" y="2901600"/>
            <a:ext cx="3055500" cy="525900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29"/>
          <p:cNvSpPr txBox="1"/>
          <p:nvPr/>
        </p:nvSpPr>
        <p:spPr>
          <a:xfrm>
            <a:off x="5685600" y="2916258"/>
            <a:ext cx="3055500" cy="4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 smtClean="0">
                <a:solidFill>
                  <a:schemeClr val="dk1"/>
                </a:solidFill>
                <a:latin typeface="카페24 고운밤" pitchFamily="2" charset="-127"/>
                <a:ea typeface="카페24 고운밤" pitchFamily="2" charset="-127"/>
                <a:cs typeface="Exo 2"/>
                <a:sym typeface="Exo 2"/>
              </a:rPr>
              <a:t> 클래스 </a:t>
            </a:r>
            <a:r>
              <a:rPr lang="en" sz="1600" b="1" dirty="0">
                <a:solidFill>
                  <a:schemeClr val="dk1"/>
                </a:solidFill>
                <a:latin typeface="카페24 고운밤" pitchFamily="2" charset="-127"/>
                <a:ea typeface="카페24 고운밤" pitchFamily="2" charset="-127"/>
                <a:cs typeface="Exo 2"/>
                <a:sym typeface="Exo 2"/>
              </a:rPr>
              <a:t>다이어그램, </a:t>
            </a:r>
            <a:r>
              <a:rPr lang="en" sz="1600" b="1" dirty="0" smtClean="0">
                <a:solidFill>
                  <a:schemeClr val="dk1"/>
                </a:solidFill>
                <a:latin typeface="카페24 고운밤" pitchFamily="2" charset="-127"/>
                <a:ea typeface="카페24 고운밤" pitchFamily="2" charset="-127"/>
                <a:cs typeface="Exo 2"/>
                <a:sym typeface="Exo 2"/>
              </a:rPr>
              <a:t> 유저다이어그램</a:t>
            </a:r>
            <a:endParaRPr sz="1600" b="1" dirty="0">
              <a:solidFill>
                <a:schemeClr val="dk1"/>
              </a:solidFill>
              <a:latin typeface="카페24 고운밤" pitchFamily="2" charset="-127"/>
              <a:ea typeface="카페24 고운밤" pitchFamily="2" charset="-127"/>
              <a:cs typeface="Exo 2"/>
              <a:sym typeface="Exo 2"/>
            </a:endParaRPr>
          </a:p>
        </p:txBody>
      </p:sp>
      <p:sp>
        <p:nvSpPr>
          <p:cNvPr id="158" name="Google Shape;158;p29"/>
          <p:cNvSpPr/>
          <p:nvPr/>
        </p:nvSpPr>
        <p:spPr>
          <a:xfrm>
            <a:off x="5685600" y="3825975"/>
            <a:ext cx="3055500" cy="525900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29"/>
          <p:cNvSpPr txBox="1"/>
          <p:nvPr/>
        </p:nvSpPr>
        <p:spPr>
          <a:xfrm>
            <a:off x="5685600" y="3835658"/>
            <a:ext cx="3055500" cy="4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카페24 고운밤" pitchFamily="2" charset="-127"/>
                <a:ea typeface="카페24 고운밤" pitchFamily="2" charset="-127"/>
                <a:cs typeface="Exo 2"/>
                <a:sym typeface="Exo 2"/>
              </a:rPr>
              <a:t>UI 정의서</a:t>
            </a:r>
            <a:endParaRPr sz="1600" b="1">
              <a:solidFill>
                <a:schemeClr val="dk1"/>
              </a:solidFill>
              <a:latin typeface="카페24 고운밤" pitchFamily="2" charset="-127"/>
              <a:ea typeface="카페24 고운밤" pitchFamily="2" charset="-127"/>
              <a:cs typeface="Exo 2"/>
              <a:sym typeface="Exo 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0"/>
          <p:cNvSpPr txBox="1">
            <a:spLocks noGrp="1"/>
          </p:cNvSpPr>
          <p:nvPr>
            <p:ph type="title" idx="3"/>
          </p:nvPr>
        </p:nvSpPr>
        <p:spPr>
          <a:xfrm>
            <a:off x="556623" y="72309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 dirty="0">
                <a:latin typeface="카페24 고운밤" pitchFamily="2" charset="-127"/>
                <a:ea typeface="카페24 고운밤" pitchFamily="2" charset="-127"/>
              </a:rPr>
              <a:t>01</a:t>
            </a:r>
            <a:endParaRPr sz="8000" dirty="0">
              <a:latin typeface="카페24 고운밤" pitchFamily="2" charset="-127"/>
              <a:ea typeface="카페24 고운밤" pitchFamily="2" charset="-127"/>
            </a:endParaRPr>
          </a:p>
        </p:txBody>
      </p:sp>
      <p:cxnSp>
        <p:nvCxnSpPr>
          <p:cNvPr id="165" name="Google Shape;165;p30"/>
          <p:cNvCxnSpPr/>
          <p:nvPr/>
        </p:nvCxnSpPr>
        <p:spPr>
          <a:xfrm flipH="1">
            <a:off x="1883425" y="0"/>
            <a:ext cx="6600" cy="2905500"/>
          </a:xfrm>
          <a:prstGeom prst="straightConnector1">
            <a:avLst/>
          </a:prstGeom>
          <a:noFill/>
          <a:ln w="9525" cap="flat" cmpd="sng">
            <a:solidFill>
              <a:srgbClr val="A2C4C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6" name="Google Shape;166;p30"/>
          <p:cNvSpPr txBox="1"/>
          <p:nvPr/>
        </p:nvSpPr>
        <p:spPr>
          <a:xfrm>
            <a:off x="357448" y="1654975"/>
            <a:ext cx="1492178" cy="4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개발 개요</a:t>
            </a:r>
            <a:endParaRPr sz="2800" b="1" dirty="0">
              <a:solidFill>
                <a:srgbClr val="FFFFFF"/>
              </a:solidFill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</p:txBody>
      </p:sp>
      <p:sp>
        <p:nvSpPr>
          <p:cNvPr id="167" name="Google Shape;167;p30"/>
          <p:cNvSpPr txBox="1"/>
          <p:nvPr/>
        </p:nvSpPr>
        <p:spPr>
          <a:xfrm>
            <a:off x="4008813" y="836875"/>
            <a:ext cx="1795549" cy="12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 smtClean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-</a:t>
            </a:r>
            <a:r>
              <a:rPr lang="en" sz="2000" b="1" dirty="0" smtClean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 </a:t>
            </a:r>
            <a:r>
              <a:rPr lang="en" sz="2000" b="1" dirty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개발개요</a:t>
            </a:r>
            <a:endParaRPr sz="2000" b="1" dirty="0">
              <a:solidFill>
                <a:srgbClr val="FFFFFF"/>
              </a:solidFill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 dirty="0">
              <a:solidFill>
                <a:srgbClr val="FFFFFF"/>
              </a:solidFill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 smtClean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 -개발환경</a:t>
            </a:r>
            <a:endParaRPr sz="2000" b="1" dirty="0">
              <a:solidFill>
                <a:srgbClr val="FFFFFF"/>
              </a:solidFill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 dirty="0">
              <a:solidFill>
                <a:srgbClr val="FFFFFF"/>
              </a:solidFill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 smtClean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 -개발일정</a:t>
            </a:r>
            <a:endParaRPr sz="2000" b="1" dirty="0">
              <a:solidFill>
                <a:srgbClr val="FFFFFF"/>
              </a:solidFill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</p:txBody>
      </p:sp>
      <p:sp>
        <p:nvSpPr>
          <p:cNvPr id="168" name="Google Shape;168;p30"/>
          <p:cNvSpPr txBox="1"/>
          <p:nvPr/>
        </p:nvSpPr>
        <p:spPr>
          <a:xfrm>
            <a:off x="7898600" y="4757975"/>
            <a:ext cx="1245300" cy="3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01 개발개요</a:t>
            </a:r>
            <a:endParaRPr sz="1800" b="1" dirty="0">
              <a:solidFill>
                <a:srgbClr val="FFFFFF"/>
              </a:solidFill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1"/>
          <p:cNvSpPr txBox="1">
            <a:spLocks noGrp="1"/>
          </p:cNvSpPr>
          <p:nvPr>
            <p:ph type="title" idx="2"/>
          </p:nvPr>
        </p:nvSpPr>
        <p:spPr>
          <a:xfrm flipH="1">
            <a:off x="0" y="150650"/>
            <a:ext cx="22944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개발환경</a:t>
            </a:r>
            <a:endParaRPr sz="4800" dirty="0"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</p:txBody>
      </p:sp>
      <p:cxnSp>
        <p:nvCxnSpPr>
          <p:cNvPr id="174" name="Google Shape;174;p31"/>
          <p:cNvCxnSpPr/>
          <p:nvPr/>
        </p:nvCxnSpPr>
        <p:spPr>
          <a:xfrm>
            <a:off x="0" y="4449075"/>
            <a:ext cx="1561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6" name="Google Shape;176;p31"/>
          <p:cNvSpPr/>
          <p:nvPr/>
        </p:nvSpPr>
        <p:spPr>
          <a:xfrm>
            <a:off x="76199" y="1103825"/>
            <a:ext cx="1019175" cy="385500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435D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OS</a:t>
            </a:r>
            <a:endParaRPr sz="1800" b="1" dirty="0">
              <a:solidFill>
                <a:srgbClr val="FFFFFF"/>
              </a:solidFill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</p:txBody>
      </p:sp>
      <p:sp>
        <p:nvSpPr>
          <p:cNvPr id="177" name="Google Shape;177;p31"/>
          <p:cNvSpPr/>
          <p:nvPr/>
        </p:nvSpPr>
        <p:spPr>
          <a:xfrm>
            <a:off x="76199" y="1641725"/>
            <a:ext cx="1019175" cy="385500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435D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IDE</a:t>
            </a:r>
            <a:endParaRPr sz="1800" b="1">
              <a:solidFill>
                <a:srgbClr val="FFFFFF"/>
              </a:solidFill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</p:txBody>
      </p:sp>
      <p:sp>
        <p:nvSpPr>
          <p:cNvPr id="178" name="Google Shape;178;p31"/>
          <p:cNvSpPr/>
          <p:nvPr/>
        </p:nvSpPr>
        <p:spPr>
          <a:xfrm>
            <a:off x="76199" y="2181613"/>
            <a:ext cx="1019175" cy="385500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435D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DBMS</a:t>
            </a:r>
            <a:endParaRPr sz="1800" b="1">
              <a:solidFill>
                <a:srgbClr val="FFFFFF"/>
              </a:solidFill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</p:txBody>
      </p:sp>
      <p:sp>
        <p:nvSpPr>
          <p:cNvPr id="179" name="Google Shape;179;p31"/>
          <p:cNvSpPr/>
          <p:nvPr/>
        </p:nvSpPr>
        <p:spPr>
          <a:xfrm>
            <a:off x="76199" y="2725238"/>
            <a:ext cx="1019175" cy="385500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435D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언어</a:t>
            </a:r>
            <a:endParaRPr sz="1800" b="1">
              <a:solidFill>
                <a:srgbClr val="FFFFFF"/>
              </a:solidFill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</p:txBody>
      </p:sp>
      <p:sp>
        <p:nvSpPr>
          <p:cNvPr id="180" name="Google Shape;180;p31"/>
          <p:cNvSpPr/>
          <p:nvPr/>
        </p:nvSpPr>
        <p:spPr>
          <a:xfrm>
            <a:off x="76199" y="3268875"/>
            <a:ext cx="1019175" cy="385500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435D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GUI</a:t>
            </a:r>
            <a:endParaRPr sz="1800" b="1">
              <a:solidFill>
                <a:srgbClr val="FFFFFF"/>
              </a:solidFill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</p:txBody>
      </p:sp>
      <p:sp>
        <p:nvSpPr>
          <p:cNvPr id="181" name="Google Shape;181;p31"/>
          <p:cNvSpPr/>
          <p:nvPr/>
        </p:nvSpPr>
        <p:spPr>
          <a:xfrm>
            <a:off x="1910125" y="1082375"/>
            <a:ext cx="3758400" cy="385500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Windows 10</a:t>
            </a:r>
            <a:endParaRPr sz="1800" b="1" dirty="0">
              <a:solidFill>
                <a:srgbClr val="FFFFFF"/>
              </a:solidFill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</p:txBody>
      </p:sp>
      <p:sp>
        <p:nvSpPr>
          <p:cNvPr id="182" name="Google Shape;182;p31"/>
          <p:cNvSpPr/>
          <p:nvPr/>
        </p:nvSpPr>
        <p:spPr>
          <a:xfrm>
            <a:off x="1910125" y="1645100"/>
            <a:ext cx="3758400" cy="385500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Eclipse </a:t>
            </a:r>
            <a:r>
              <a:rPr lang="en" sz="1800" b="1" dirty="0" smtClean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IDE</a:t>
            </a:r>
            <a:r>
              <a:rPr lang="en" sz="1800" b="1" dirty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 </a:t>
            </a:r>
            <a:r>
              <a:rPr lang="en" sz="1800" b="1" dirty="0" smtClean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2020-03 </a:t>
            </a:r>
            <a:r>
              <a:rPr lang="en" sz="1800" b="1" dirty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(4.15.0</a:t>
            </a:r>
            <a:r>
              <a:rPr lang="en" sz="1800" b="1" dirty="0" smtClean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),  DBeaver</a:t>
            </a:r>
            <a:endParaRPr sz="1800" b="1" dirty="0">
              <a:solidFill>
                <a:srgbClr val="FFFFFF"/>
              </a:solidFill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</p:txBody>
      </p:sp>
      <p:sp>
        <p:nvSpPr>
          <p:cNvPr id="183" name="Google Shape;183;p31"/>
          <p:cNvSpPr/>
          <p:nvPr/>
        </p:nvSpPr>
        <p:spPr>
          <a:xfrm>
            <a:off x="1910125" y="2186363"/>
            <a:ext cx="3758400" cy="385500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Oracle Ora DB 11g</a:t>
            </a:r>
            <a:endParaRPr sz="1800" b="1" dirty="0">
              <a:solidFill>
                <a:srgbClr val="FFFFFF"/>
              </a:solidFill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</p:txBody>
      </p:sp>
      <p:sp>
        <p:nvSpPr>
          <p:cNvPr id="184" name="Google Shape;184;p31"/>
          <p:cNvSpPr/>
          <p:nvPr/>
        </p:nvSpPr>
        <p:spPr>
          <a:xfrm>
            <a:off x="1910125" y="2725250"/>
            <a:ext cx="3758400" cy="385500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Java JDK-14</a:t>
            </a:r>
            <a:endParaRPr sz="1800" b="1">
              <a:solidFill>
                <a:srgbClr val="FFFFFF"/>
              </a:solidFill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</p:txBody>
      </p:sp>
      <p:sp>
        <p:nvSpPr>
          <p:cNvPr id="185" name="Google Shape;185;p31"/>
          <p:cNvSpPr/>
          <p:nvPr/>
        </p:nvSpPr>
        <p:spPr>
          <a:xfrm>
            <a:off x="1910125" y="3268875"/>
            <a:ext cx="3758400" cy="385500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AWT, Swing</a:t>
            </a:r>
            <a:endParaRPr sz="1800" b="1">
              <a:solidFill>
                <a:srgbClr val="FFFFFF"/>
              </a:solidFill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</p:txBody>
      </p:sp>
      <p:sp>
        <p:nvSpPr>
          <p:cNvPr id="16" name="Google Shape;168;p30"/>
          <p:cNvSpPr txBox="1"/>
          <p:nvPr/>
        </p:nvSpPr>
        <p:spPr>
          <a:xfrm>
            <a:off x="7898600" y="4757975"/>
            <a:ext cx="1245300" cy="3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01 개발개요</a:t>
            </a:r>
            <a:endParaRPr sz="1800" b="1" dirty="0">
              <a:solidFill>
                <a:srgbClr val="FFFFFF"/>
              </a:solidFill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</p:txBody>
      </p:sp>
      <p:sp>
        <p:nvSpPr>
          <p:cNvPr id="15" name="Google Shape;180;p31"/>
          <p:cNvSpPr/>
          <p:nvPr/>
        </p:nvSpPr>
        <p:spPr>
          <a:xfrm>
            <a:off x="85874" y="3829875"/>
            <a:ext cx="1019175" cy="385500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435D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b="1" dirty="0" smtClean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참고자</a:t>
            </a:r>
            <a:r>
              <a:rPr lang="ko-KR" altLang="en-US" sz="1800" b="1" dirty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료</a:t>
            </a:r>
            <a:endParaRPr sz="1800" b="1" dirty="0">
              <a:solidFill>
                <a:srgbClr val="FFFFFF"/>
              </a:solidFill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</p:txBody>
      </p:sp>
      <p:sp>
        <p:nvSpPr>
          <p:cNvPr id="18" name="Google Shape;185;p31"/>
          <p:cNvSpPr/>
          <p:nvPr/>
        </p:nvSpPr>
        <p:spPr>
          <a:xfrm>
            <a:off x="1910125" y="3829875"/>
            <a:ext cx="3758400" cy="385500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b="1" dirty="0" smtClean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망고플레이트 </a:t>
            </a:r>
            <a:r>
              <a:rPr lang="ko-KR" altLang="en-US" sz="1800" b="1" dirty="0" err="1" smtClean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맛집</a:t>
            </a:r>
            <a:r>
              <a:rPr lang="ko-KR" altLang="en-US" sz="1800" b="1" dirty="0" smtClean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 리스트 </a:t>
            </a:r>
            <a:r>
              <a:rPr lang="en-US" altLang="ko-KR" sz="1800" b="1" strike="sngStrike" dirty="0" smtClean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770</a:t>
            </a:r>
            <a:r>
              <a:rPr lang="ko-KR" altLang="en-US" sz="1800" b="1" strike="sngStrike" dirty="0" smtClean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개수작업</a:t>
            </a:r>
            <a:endParaRPr sz="1800" b="1" strike="sngStrike" dirty="0">
              <a:solidFill>
                <a:srgbClr val="FFFFFF"/>
              </a:solidFill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2"/>
          <p:cNvSpPr/>
          <p:nvPr/>
        </p:nvSpPr>
        <p:spPr>
          <a:xfrm>
            <a:off x="477000" y="771050"/>
            <a:ext cx="8190000" cy="34887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32"/>
          <p:cNvSpPr/>
          <p:nvPr/>
        </p:nvSpPr>
        <p:spPr>
          <a:xfrm>
            <a:off x="733350" y="1344650"/>
            <a:ext cx="696000" cy="329100"/>
          </a:xfrm>
          <a:prstGeom prst="roundRect">
            <a:avLst>
              <a:gd name="adj" fmla="val 16667"/>
            </a:avLst>
          </a:prstGeom>
          <a:noFill/>
          <a:ln w="317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1주차</a:t>
            </a:r>
            <a:endParaRPr sz="1600" b="1" dirty="0">
              <a:solidFill>
                <a:srgbClr val="FFFFFF"/>
              </a:solidFill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</p:txBody>
      </p:sp>
      <p:sp>
        <p:nvSpPr>
          <p:cNvPr id="192" name="Google Shape;192;p32"/>
          <p:cNvSpPr/>
          <p:nvPr/>
        </p:nvSpPr>
        <p:spPr>
          <a:xfrm>
            <a:off x="733350" y="2040100"/>
            <a:ext cx="696000" cy="329100"/>
          </a:xfrm>
          <a:prstGeom prst="roundRect">
            <a:avLst>
              <a:gd name="adj" fmla="val 16667"/>
            </a:avLst>
          </a:prstGeom>
          <a:noFill/>
          <a:ln w="317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2주차</a:t>
            </a:r>
            <a:endParaRPr sz="1600" dirty="0">
              <a:latin typeface="카페24 고운밤" pitchFamily="2" charset="-127"/>
              <a:ea typeface="카페24 고운밤" pitchFamily="2" charset="-127"/>
            </a:endParaRPr>
          </a:p>
        </p:txBody>
      </p:sp>
      <p:sp>
        <p:nvSpPr>
          <p:cNvPr id="193" name="Google Shape;193;p32"/>
          <p:cNvSpPr/>
          <p:nvPr/>
        </p:nvSpPr>
        <p:spPr>
          <a:xfrm>
            <a:off x="733350" y="2735538"/>
            <a:ext cx="696000" cy="329100"/>
          </a:xfrm>
          <a:prstGeom prst="roundRect">
            <a:avLst>
              <a:gd name="adj" fmla="val 16667"/>
            </a:avLst>
          </a:prstGeom>
          <a:noFill/>
          <a:ln w="317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3주차</a:t>
            </a:r>
            <a:endParaRPr sz="1600" dirty="0">
              <a:latin typeface="카페24 고운밤" pitchFamily="2" charset="-127"/>
              <a:ea typeface="카페24 고운밤" pitchFamily="2" charset="-127"/>
            </a:endParaRPr>
          </a:p>
        </p:txBody>
      </p:sp>
      <p:sp>
        <p:nvSpPr>
          <p:cNvPr id="194" name="Google Shape;194;p32"/>
          <p:cNvSpPr/>
          <p:nvPr/>
        </p:nvSpPr>
        <p:spPr>
          <a:xfrm>
            <a:off x="733350" y="3431000"/>
            <a:ext cx="696000" cy="329100"/>
          </a:xfrm>
          <a:prstGeom prst="roundRect">
            <a:avLst>
              <a:gd name="adj" fmla="val 16667"/>
            </a:avLst>
          </a:prstGeom>
          <a:noFill/>
          <a:ln w="317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4주차</a:t>
            </a:r>
            <a:endParaRPr sz="1600" dirty="0">
              <a:latin typeface="카페24 고운밤" pitchFamily="2" charset="-127"/>
              <a:ea typeface="카페24 고운밤" pitchFamily="2" charset="-127"/>
            </a:endParaRPr>
          </a:p>
        </p:txBody>
      </p:sp>
      <p:sp>
        <p:nvSpPr>
          <p:cNvPr id="195" name="Google Shape;195;p32"/>
          <p:cNvSpPr txBox="1"/>
          <p:nvPr/>
        </p:nvSpPr>
        <p:spPr>
          <a:xfrm>
            <a:off x="1628350" y="1297025"/>
            <a:ext cx="1890000" cy="2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주제선정 </a:t>
            </a:r>
            <a:endParaRPr sz="1800" b="1" dirty="0">
              <a:solidFill>
                <a:srgbClr val="FFFFFF"/>
              </a:solidFill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</p:txBody>
      </p:sp>
      <p:cxnSp>
        <p:nvCxnSpPr>
          <p:cNvPr id="196" name="Google Shape;196;p32"/>
          <p:cNvCxnSpPr/>
          <p:nvPr/>
        </p:nvCxnSpPr>
        <p:spPr>
          <a:xfrm rot="10800000" flipH="1">
            <a:off x="1628350" y="1673750"/>
            <a:ext cx="1890000" cy="930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97" name="Google Shape;197;p32"/>
          <p:cNvCxnSpPr/>
          <p:nvPr/>
        </p:nvCxnSpPr>
        <p:spPr>
          <a:xfrm rot="10800000" flipH="1">
            <a:off x="2992475" y="2369200"/>
            <a:ext cx="1890000" cy="930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98" name="Google Shape;198;p32"/>
          <p:cNvCxnSpPr/>
          <p:nvPr/>
        </p:nvCxnSpPr>
        <p:spPr>
          <a:xfrm rot="10800000" flipH="1">
            <a:off x="4409775" y="3121050"/>
            <a:ext cx="1890000" cy="930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99" name="Google Shape;199;p32"/>
          <p:cNvCxnSpPr/>
          <p:nvPr/>
        </p:nvCxnSpPr>
        <p:spPr>
          <a:xfrm rot="10800000" flipH="1">
            <a:off x="6024500" y="3760100"/>
            <a:ext cx="1890000" cy="930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01" name="Google Shape;201;p32"/>
          <p:cNvSpPr txBox="1"/>
          <p:nvPr/>
        </p:nvSpPr>
        <p:spPr>
          <a:xfrm>
            <a:off x="2482425" y="1973985"/>
            <a:ext cx="2910100" cy="2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" sz="1800" b="1" dirty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GUI구축, </a:t>
            </a:r>
            <a:r>
              <a:rPr lang="en" altLang="ko-KR" sz="1800" b="1" dirty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Eclipse와 DB연동 </a:t>
            </a:r>
            <a:endParaRPr sz="1800" b="1" dirty="0">
              <a:solidFill>
                <a:srgbClr val="FFFFFF"/>
              </a:solidFill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</p:txBody>
      </p:sp>
      <p:sp>
        <p:nvSpPr>
          <p:cNvPr id="202" name="Google Shape;202;p32"/>
          <p:cNvSpPr txBox="1"/>
          <p:nvPr/>
        </p:nvSpPr>
        <p:spPr>
          <a:xfrm>
            <a:off x="4849253" y="2727875"/>
            <a:ext cx="1011043" cy="2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 smtClean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기능추가</a:t>
            </a:r>
            <a:endParaRPr sz="1800" b="1" dirty="0">
              <a:solidFill>
                <a:srgbClr val="FFFFFF"/>
              </a:solidFill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</p:txBody>
      </p:sp>
      <p:sp>
        <p:nvSpPr>
          <p:cNvPr id="203" name="Google Shape;203;p32"/>
          <p:cNvSpPr txBox="1"/>
          <p:nvPr/>
        </p:nvSpPr>
        <p:spPr>
          <a:xfrm>
            <a:off x="6024500" y="3378175"/>
            <a:ext cx="1890000" cy="2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DB레코드입력, 발표 </a:t>
            </a:r>
            <a:endParaRPr sz="1800" b="1" dirty="0">
              <a:solidFill>
                <a:srgbClr val="FFFFFF"/>
              </a:solidFill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</p:txBody>
      </p:sp>
      <p:sp>
        <p:nvSpPr>
          <p:cNvPr id="204" name="Google Shape;204;p32"/>
          <p:cNvSpPr txBox="1"/>
          <p:nvPr/>
        </p:nvSpPr>
        <p:spPr>
          <a:xfrm>
            <a:off x="3462450" y="56425"/>
            <a:ext cx="2219100" cy="77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b="1" dirty="0">
                <a:solidFill>
                  <a:schemeClr val="dk1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개발일정</a:t>
            </a:r>
            <a:endParaRPr sz="1600" dirty="0">
              <a:latin typeface="카페24 고운밤" pitchFamily="2" charset="-127"/>
              <a:ea typeface="카페24 고운밤" pitchFamily="2" charset="-127"/>
            </a:endParaRPr>
          </a:p>
        </p:txBody>
      </p:sp>
      <p:sp>
        <p:nvSpPr>
          <p:cNvPr id="18" name="Google Shape;168;p30"/>
          <p:cNvSpPr txBox="1"/>
          <p:nvPr/>
        </p:nvSpPr>
        <p:spPr>
          <a:xfrm>
            <a:off x="7898600" y="4757975"/>
            <a:ext cx="1245300" cy="3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01 개발개요</a:t>
            </a:r>
            <a:endParaRPr sz="1800" b="1" dirty="0">
              <a:solidFill>
                <a:srgbClr val="FFFFFF"/>
              </a:solidFill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0" name="Google Shape;210;p33"/>
          <p:cNvCxnSpPr/>
          <p:nvPr/>
        </p:nvCxnSpPr>
        <p:spPr>
          <a:xfrm flipH="1">
            <a:off x="1883425" y="0"/>
            <a:ext cx="6600" cy="2905500"/>
          </a:xfrm>
          <a:prstGeom prst="straightConnector1">
            <a:avLst/>
          </a:prstGeom>
          <a:noFill/>
          <a:ln w="9525" cap="flat" cmpd="sng">
            <a:solidFill>
              <a:srgbClr val="A2C4C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1" name="Google Shape;211;p33"/>
          <p:cNvSpPr txBox="1"/>
          <p:nvPr/>
        </p:nvSpPr>
        <p:spPr>
          <a:xfrm>
            <a:off x="290945" y="1654975"/>
            <a:ext cx="1558680" cy="4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DB테이블</a:t>
            </a:r>
            <a:endParaRPr sz="2800" b="1" dirty="0">
              <a:solidFill>
                <a:srgbClr val="FFFFFF"/>
              </a:solidFill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</p:txBody>
      </p:sp>
      <p:sp>
        <p:nvSpPr>
          <p:cNvPr id="213" name="Google Shape;213;p33"/>
          <p:cNvSpPr txBox="1"/>
          <p:nvPr/>
        </p:nvSpPr>
        <p:spPr>
          <a:xfrm>
            <a:off x="7817900" y="4757975"/>
            <a:ext cx="1326000" cy="3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02 DB테이블</a:t>
            </a:r>
            <a:endParaRPr sz="1800" b="1" dirty="0">
              <a:solidFill>
                <a:srgbClr val="FFFFFF"/>
              </a:solidFill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</p:txBody>
      </p:sp>
      <p:sp>
        <p:nvSpPr>
          <p:cNvPr id="8" name="Google Shape;164;p30"/>
          <p:cNvSpPr txBox="1">
            <a:spLocks noGrp="1"/>
          </p:cNvSpPr>
          <p:nvPr>
            <p:ph type="title" idx="3"/>
          </p:nvPr>
        </p:nvSpPr>
        <p:spPr>
          <a:xfrm>
            <a:off x="465513" y="723098"/>
            <a:ext cx="119871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 dirty="0" smtClean="0">
                <a:latin typeface="카페24 고운밤" pitchFamily="2" charset="-127"/>
                <a:ea typeface="카페24 고운밤" pitchFamily="2" charset="-127"/>
              </a:rPr>
              <a:t>02</a:t>
            </a:r>
            <a:endParaRPr sz="8000" dirty="0">
              <a:latin typeface="카페24 고운밤" pitchFamily="2" charset="-127"/>
              <a:ea typeface="카페24 고운밤" pitchFamily="2" charset="-127"/>
            </a:endParaRPr>
          </a:p>
        </p:txBody>
      </p:sp>
      <p:sp>
        <p:nvSpPr>
          <p:cNvPr id="14" name="Google Shape;167;p30"/>
          <p:cNvSpPr txBox="1"/>
          <p:nvPr/>
        </p:nvSpPr>
        <p:spPr>
          <a:xfrm>
            <a:off x="4018338" y="989275"/>
            <a:ext cx="1795549" cy="12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000" b="1" dirty="0" smtClean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-</a:t>
            </a:r>
            <a:r>
              <a:rPr lang="en" sz="2000" b="1" dirty="0" smtClean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 </a:t>
            </a:r>
            <a:r>
              <a:rPr lang="en-US" altLang="ko-KR" sz="2000" b="1" dirty="0">
                <a:solidFill>
                  <a:schemeClr val="dk1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DB </a:t>
            </a:r>
            <a:r>
              <a:rPr lang="en-US" altLang="ko-KR" sz="2000" b="1" dirty="0" smtClean="0">
                <a:solidFill>
                  <a:schemeClr val="dk1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ERD</a:t>
            </a:r>
            <a:endParaRPr sz="2000" b="1" dirty="0">
              <a:solidFill>
                <a:srgbClr val="FFFFFF"/>
              </a:solidFill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 dirty="0">
              <a:solidFill>
                <a:srgbClr val="FFFFFF"/>
              </a:solidFill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  <a:p>
            <a:r>
              <a:rPr lang="en" sz="2000" b="1" dirty="0" smtClean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 -</a:t>
            </a:r>
            <a:r>
              <a:rPr lang="en-US" altLang="ko-KR" sz="2000" b="1" dirty="0">
                <a:solidFill>
                  <a:schemeClr val="dk1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DB</a:t>
            </a:r>
            <a:r>
              <a:rPr lang="ko-KR" altLang="en-US" sz="2000" b="1" dirty="0" smtClean="0">
                <a:solidFill>
                  <a:schemeClr val="dk1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정의서</a:t>
            </a:r>
            <a:endParaRPr lang="ko-KR" altLang="en-US" sz="2000" b="1" dirty="0">
              <a:solidFill>
                <a:srgbClr val="FFFFFF"/>
              </a:solidFill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15650" y="1036288"/>
            <a:ext cx="2512700" cy="3375725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34"/>
          <p:cNvSpPr txBox="1"/>
          <p:nvPr/>
        </p:nvSpPr>
        <p:spPr>
          <a:xfrm>
            <a:off x="3624795" y="59510"/>
            <a:ext cx="1894410" cy="77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b="1" dirty="0">
                <a:solidFill>
                  <a:schemeClr val="dk1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DB ERD</a:t>
            </a:r>
            <a:endParaRPr sz="4400" dirty="0">
              <a:latin typeface="카페24 고운밤" pitchFamily="2" charset="-127"/>
              <a:ea typeface="카페24 고운밤" pitchFamily="2" charset="-127"/>
            </a:endParaRPr>
          </a:p>
        </p:txBody>
      </p:sp>
      <p:sp>
        <p:nvSpPr>
          <p:cNvPr id="5" name="Google Shape;213;p33"/>
          <p:cNvSpPr txBox="1"/>
          <p:nvPr/>
        </p:nvSpPr>
        <p:spPr>
          <a:xfrm>
            <a:off x="7817900" y="4757975"/>
            <a:ext cx="1326000" cy="3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02 DB테이블</a:t>
            </a:r>
            <a:endParaRPr sz="1800" b="1" dirty="0">
              <a:solidFill>
                <a:srgbClr val="FFFFFF"/>
              </a:solidFill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5"/>
          <p:cNvSpPr txBox="1"/>
          <p:nvPr/>
        </p:nvSpPr>
        <p:spPr>
          <a:xfrm>
            <a:off x="464150" y="112850"/>
            <a:ext cx="2479800" cy="77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 dirty="0">
                <a:solidFill>
                  <a:schemeClr val="dk1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DB정의서</a:t>
            </a:r>
            <a:endParaRPr dirty="0">
              <a:latin typeface="카페24 고운밤" pitchFamily="2" charset="-127"/>
              <a:ea typeface="카페24 고운밤" pitchFamily="2" charset="-127"/>
            </a:endParaRPr>
          </a:p>
        </p:txBody>
      </p:sp>
      <p:sp>
        <p:nvSpPr>
          <p:cNvPr id="5" name="Google Shape;213;p33"/>
          <p:cNvSpPr txBox="1"/>
          <p:nvPr/>
        </p:nvSpPr>
        <p:spPr>
          <a:xfrm>
            <a:off x="7817900" y="4757975"/>
            <a:ext cx="1326000" cy="3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02 DB테이블</a:t>
            </a:r>
            <a:endParaRPr sz="1800" b="1" dirty="0">
              <a:solidFill>
                <a:srgbClr val="FFFFFF"/>
              </a:solidFill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5343230"/>
              </p:ext>
            </p:extLst>
          </p:nvPr>
        </p:nvGraphicFramePr>
        <p:xfrm>
          <a:off x="398200" y="1216025"/>
          <a:ext cx="5590224" cy="7897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1353"/>
                <a:gridCol w="4358871"/>
              </a:tblGrid>
              <a:tr h="3937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카페24 고운밤" pitchFamily="2" charset="-127"/>
                          <a:ea typeface="카페24 고운밤" pitchFamily="2" charset="-127"/>
                        </a:rPr>
                        <a:t>테이블 명</a:t>
                      </a:r>
                      <a:endParaRPr lang="ko-KR" altLang="en-US" b="1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카페24 고운밤" pitchFamily="2" charset="-127"/>
                        <a:ea typeface="카페24 고운밤" pitchFamily="2" charset="-127"/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카페24 고운밤" pitchFamily="2" charset="-127"/>
                          <a:ea typeface="카페24 고운밤" pitchFamily="2" charset="-127"/>
                        </a:rPr>
                        <a:t>Restaurant</a:t>
                      </a:r>
                      <a:endParaRPr lang="ko-KR" altLang="en-US" b="1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카페24 고운밤" pitchFamily="2" charset="-127"/>
                        <a:ea typeface="카페24 고운밤" pitchFamily="2" charset="-127"/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</a:tr>
              <a:tr h="39604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카페24 고운밤" pitchFamily="2" charset="-127"/>
                          <a:ea typeface="카페24 고운밤" pitchFamily="2" charset="-127"/>
                        </a:rPr>
                        <a:t>테이블설명</a:t>
                      </a:r>
                      <a:endParaRPr lang="ko-KR" altLang="en-US" b="1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카페24 고운밤" pitchFamily="2" charset="-127"/>
                        <a:ea typeface="카페24 고운밤" pitchFamily="2" charset="-127"/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카페24 고운밤" pitchFamily="2" charset="-127"/>
                          <a:ea typeface="카페24 고운밤" pitchFamily="2" charset="-127"/>
                        </a:rPr>
                        <a:t>가게에 대한 정보</a:t>
                      </a:r>
                      <a:endParaRPr lang="ko-KR" altLang="en-US" b="1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카페24 고운밤" pitchFamily="2" charset="-127"/>
                        <a:ea typeface="카페24 고운밤" pitchFamily="2" charset="-127"/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3783739"/>
              </p:ext>
            </p:extLst>
          </p:nvPr>
        </p:nvGraphicFramePr>
        <p:xfrm>
          <a:off x="397475" y="2029460"/>
          <a:ext cx="5593750" cy="2900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1300"/>
                <a:gridCol w="1333500"/>
                <a:gridCol w="923925"/>
                <a:gridCol w="1123950"/>
                <a:gridCol w="466725"/>
                <a:gridCol w="514350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/>
                        <a:t>컬럼명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타입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길이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NOT NULL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PK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FK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카페24 고운밤" pitchFamily="2" charset="-127"/>
                          <a:ea typeface="카페24 고운밤" pitchFamily="2" charset="-127"/>
                        </a:rPr>
                        <a:t>NO</a:t>
                      </a:r>
                      <a:endParaRPr lang="ko-KR" altLang="en-US" b="1" dirty="0">
                        <a:solidFill>
                          <a:schemeClr val="bg1">
                            <a:lumMod val="50000"/>
                            <a:lumOff val="50000"/>
                          </a:schemeClr>
                        </a:solidFill>
                        <a:latin typeface="카페24 고운밤" pitchFamily="2" charset="-127"/>
                        <a:ea typeface="카페24 고운밤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카페24 고운밤" pitchFamily="2" charset="-127"/>
                          <a:ea typeface="카페24 고운밤" pitchFamily="2" charset="-127"/>
                        </a:rPr>
                        <a:t>INT</a:t>
                      </a:r>
                      <a:endParaRPr lang="ko-KR" altLang="en-US" b="1" dirty="0">
                        <a:solidFill>
                          <a:schemeClr val="bg1">
                            <a:lumMod val="50000"/>
                            <a:lumOff val="50000"/>
                          </a:schemeClr>
                        </a:solidFill>
                        <a:latin typeface="카페24 고운밤" pitchFamily="2" charset="-127"/>
                        <a:ea typeface="카페24 고운밤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카페24 고운밤" pitchFamily="2" charset="-127"/>
                          <a:ea typeface="카페24 고운밤" pitchFamily="2" charset="-127"/>
                        </a:rPr>
                        <a:t>-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b="1" dirty="0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카페24 고운밤" pitchFamily="2" charset="-127"/>
                          <a:ea typeface="카페24 고운밤" pitchFamily="2" charset="-127"/>
                        </a:rPr>
                        <a:t>Y</a:t>
                      </a:r>
                      <a:endParaRPr lang="ko-KR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카페24 고운밤" pitchFamily="2" charset="-127"/>
                          <a:ea typeface="카페24 고운밤" pitchFamily="2" charset="-127"/>
                        </a:rPr>
                        <a:t>Y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카페24 고운밤" pitchFamily="2" charset="-127"/>
                          <a:ea typeface="카페24 고운밤" pitchFamily="2" charset="-127"/>
                        </a:rPr>
                        <a:t>N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카페24 고운밤" pitchFamily="2" charset="-127"/>
                          <a:ea typeface="카페24 고운밤" pitchFamily="2" charset="-127"/>
                        </a:rPr>
                        <a:t>DIV</a:t>
                      </a:r>
                      <a:endParaRPr lang="ko-KR" altLang="en-US" b="1" dirty="0">
                        <a:solidFill>
                          <a:schemeClr val="bg1">
                            <a:lumMod val="50000"/>
                            <a:lumOff val="50000"/>
                          </a:schemeClr>
                        </a:solidFill>
                        <a:latin typeface="카페24 고운밤" pitchFamily="2" charset="-127"/>
                        <a:ea typeface="카페24 고운밤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카페24 고운밤" pitchFamily="2" charset="-127"/>
                          <a:ea typeface="카페24 고운밤" pitchFamily="2" charset="-127"/>
                        </a:rPr>
                        <a:t>VARCHAR2</a:t>
                      </a:r>
                      <a:endParaRPr lang="ko-KR" altLang="en-US" b="1" dirty="0">
                        <a:solidFill>
                          <a:schemeClr val="bg1">
                            <a:lumMod val="50000"/>
                            <a:lumOff val="50000"/>
                          </a:schemeClr>
                        </a:solidFill>
                        <a:latin typeface="카페24 고운밤" pitchFamily="2" charset="-127"/>
                        <a:ea typeface="카페24 고운밤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카페24 고운밤" pitchFamily="2" charset="-127"/>
                          <a:ea typeface="카페24 고운밤" pitchFamily="2" charset="-127"/>
                        </a:rPr>
                        <a:t>70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b="1" dirty="0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카페24 고운밤" pitchFamily="2" charset="-127"/>
                          <a:ea typeface="카페24 고운밤" pitchFamily="2" charset="-127"/>
                        </a:rPr>
                        <a:t>N</a:t>
                      </a:r>
                      <a:endParaRPr lang="ko-KR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카페24 고운밤" pitchFamily="2" charset="-127"/>
                          <a:ea typeface="카페24 고운밤" pitchFamily="2" charset="-127"/>
                        </a:rPr>
                        <a:t>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카페24 고운밤" pitchFamily="2" charset="-127"/>
                          <a:ea typeface="카페24 고운밤" pitchFamily="2" charset="-127"/>
                        </a:rPr>
                        <a:t>N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카페24 고운밤" pitchFamily="2" charset="-127"/>
                          <a:ea typeface="카페24 고운밤" pitchFamily="2" charset="-127"/>
                        </a:rPr>
                        <a:t>NAME</a:t>
                      </a:r>
                      <a:endParaRPr lang="ko-KR" altLang="en-US" b="1" dirty="0">
                        <a:solidFill>
                          <a:schemeClr val="bg1">
                            <a:lumMod val="50000"/>
                            <a:lumOff val="50000"/>
                          </a:schemeClr>
                        </a:solidFill>
                        <a:latin typeface="카페24 고운밤" pitchFamily="2" charset="-127"/>
                        <a:ea typeface="카페24 고운밤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카페24 고운밤" pitchFamily="2" charset="-127"/>
                          <a:ea typeface="카페24 고운밤" pitchFamily="2" charset="-127"/>
                        </a:rPr>
                        <a:t>VARCHAR2</a:t>
                      </a:r>
                      <a:endParaRPr lang="ko-KR" altLang="en-US" b="1" dirty="0">
                        <a:solidFill>
                          <a:schemeClr val="bg1">
                            <a:lumMod val="50000"/>
                            <a:lumOff val="50000"/>
                          </a:schemeClr>
                        </a:solidFill>
                        <a:latin typeface="카페24 고운밤" pitchFamily="2" charset="-127"/>
                        <a:ea typeface="카페24 고운밤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카페24 고운밤" pitchFamily="2" charset="-127"/>
                          <a:ea typeface="카페24 고운밤" pitchFamily="2" charset="-127"/>
                        </a:rPr>
                        <a:t>70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b="1" dirty="0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카페24 고운밤" pitchFamily="2" charset="-127"/>
                          <a:ea typeface="카페24 고운밤" pitchFamily="2" charset="-127"/>
                        </a:rPr>
                        <a:t>N</a:t>
                      </a:r>
                      <a:endParaRPr lang="ko-KR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카페24 고운밤" pitchFamily="2" charset="-127"/>
                          <a:ea typeface="카페24 고운밤" pitchFamily="2" charset="-127"/>
                        </a:rPr>
                        <a:t>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카페24 고운밤" pitchFamily="2" charset="-127"/>
                          <a:ea typeface="카페24 고운밤" pitchFamily="2" charset="-127"/>
                        </a:rPr>
                        <a:t>N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카페24 고운밤" pitchFamily="2" charset="-127"/>
                          <a:ea typeface="카페24 고운밤" pitchFamily="2" charset="-127"/>
                        </a:rPr>
                        <a:t>LOCATION</a:t>
                      </a:r>
                      <a:endParaRPr lang="ko-KR" altLang="en-US" b="1" dirty="0">
                        <a:solidFill>
                          <a:schemeClr val="bg1">
                            <a:lumMod val="50000"/>
                            <a:lumOff val="50000"/>
                          </a:schemeClr>
                        </a:solidFill>
                        <a:latin typeface="카페24 고운밤" pitchFamily="2" charset="-127"/>
                        <a:ea typeface="카페24 고운밤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카페24 고운밤" pitchFamily="2" charset="-127"/>
                          <a:ea typeface="카페24 고운밤" pitchFamily="2" charset="-127"/>
                        </a:rPr>
                        <a:t>VARCHAR2</a:t>
                      </a:r>
                      <a:endParaRPr lang="ko-KR" altLang="en-US" b="1" dirty="0">
                        <a:solidFill>
                          <a:schemeClr val="bg1">
                            <a:lumMod val="50000"/>
                            <a:lumOff val="50000"/>
                          </a:schemeClr>
                        </a:solidFill>
                        <a:latin typeface="카페24 고운밤" pitchFamily="2" charset="-127"/>
                        <a:ea typeface="카페24 고운밤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카페24 고운밤" pitchFamily="2" charset="-127"/>
                          <a:ea typeface="카페24 고운밤" pitchFamily="2" charset="-127"/>
                        </a:rPr>
                        <a:t>500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b="1" dirty="0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카페24 고운밤" pitchFamily="2" charset="-127"/>
                          <a:ea typeface="카페24 고운밤" pitchFamily="2" charset="-127"/>
                        </a:rPr>
                        <a:t>N</a:t>
                      </a:r>
                      <a:endParaRPr lang="ko-KR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b="1" dirty="0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카페24 고운밤" pitchFamily="2" charset="-127"/>
                          <a:ea typeface="카페24 고운밤" pitchFamily="2" charset="-127"/>
                        </a:rPr>
                        <a:t>N</a:t>
                      </a:r>
                      <a:endParaRPr lang="ko-KR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카페24 고운밤" pitchFamily="2" charset="-127"/>
                          <a:ea typeface="카페24 고운밤" pitchFamily="2" charset="-127"/>
                        </a:rPr>
                        <a:t>N</a:t>
                      </a:r>
                      <a:endParaRPr lang="ko-KR" altLang="en-US" dirty="0"/>
                    </a:p>
                  </a:txBody>
                  <a:tcPr/>
                </a:tc>
              </a:tr>
              <a:tr h="2311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카페24 고운밤" pitchFamily="2" charset="-127"/>
                          <a:ea typeface="카페24 고운밤" pitchFamily="2" charset="-127"/>
                        </a:rPr>
                        <a:t>TEL</a:t>
                      </a:r>
                      <a:endParaRPr lang="ko-KR" altLang="en-US" b="1" dirty="0">
                        <a:solidFill>
                          <a:schemeClr val="bg1">
                            <a:lumMod val="50000"/>
                            <a:lumOff val="50000"/>
                          </a:schemeClr>
                        </a:solidFill>
                        <a:latin typeface="카페24 고운밤" pitchFamily="2" charset="-127"/>
                        <a:ea typeface="카페24 고운밤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카페24 고운밤" pitchFamily="2" charset="-127"/>
                          <a:ea typeface="카페24 고운밤" pitchFamily="2" charset="-127"/>
                        </a:rPr>
                        <a:t>VARCHAR2</a:t>
                      </a:r>
                      <a:endParaRPr lang="ko-KR" altLang="en-US" b="1" dirty="0">
                        <a:solidFill>
                          <a:schemeClr val="bg1">
                            <a:lumMod val="50000"/>
                            <a:lumOff val="50000"/>
                          </a:schemeClr>
                        </a:solidFill>
                        <a:latin typeface="카페24 고운밤" pitchFamily="2" charset="-127"/>
                        <a:ea typeface="카페24 고운밤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카페24 고운밤" pitchFamily="2" charset="-127"/>
                          <a:ea typeface="카페24 고운밤" pitchFamily="2" charset="-127"/>
                        </a:rPr>
                        <a:t>30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b="1" dirty="0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카페24 고운밤" pitchFamily="2" charset="-127"/>
                          <a:ea typeface="카페24 고운밤" pitchFamily="2" charset="-127"/>
                        </a:rPr>
                        <a:t>N</a:t>
                      </a:r>
                      <a:endParaRPr lang="ko-KR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b="1" dirty="0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카페24 고운밤" pitchFamily="2" charset="-127"/>
                          <a:ea typeface="카페24 고운밤" pitchFamily="2" charset="-127"/>
                        </a:rPr>
                        <a:t>N</a:t>
                      </a:r>
                      <a:endParaRPr lang="ko-KR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카페24 고운밤" pitchFamily="2" charset="-127"/>
                          <a:ea typeface="카페24 고운밤" pitchFamily="2" charset="-127"/>
                        </a:rPr>
                        <a:t>N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카페24 고운밤" pitchFamily="2" charset="-127"/>
                          <a:ea typeface="카페24 고운밤" pitchFamily="2" charset="-127"/>
                        </a:rPr>
                        <a:t>MAINMENU</a:t>
                      </a:r>
                      <a:endParaRPr lang="ko-KR" altLang="en-US" b="1" dirty="0">
                        <a:solidFill>
                          <a:schemeClr val="bg1">
                            <a:lumMod val="50000"/>
                            <a:lumOff val="50000"/>
                          </a:schemeClr>
                        </a:solidFill>
                        <a:latin typeface="카페24 고운밤" pitchFamily="2" charset="-127"/>
                        <a:ea typeface="카페24 고운밤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카페24 고운밤" pitchFamily="2" charset="-127"/>
                          <a:ea typeface="카페24 고운밤" pitchFamily="2" charset="-127"/>
                        </a:rPr>
                        <a:t>VARCHAR2</a:t>
                      </a:r>
                      <a:endParaRPr lang="ko-KR" altLang="en-US" b="1" dirty="0">
                        <a:solidFill>
                          <a:schemeClr val="bg1">
                            <a:lumMod val="50000"/>
                            <a:lumOff val="50000"/>
                          </a:schemeClr>
                        </a:solidFill>
                        <a:latin typeface="카페24 고운밤" pitchFamily="2" charset="-127"/>
                        <a:ea typeface="카페24 고운밤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카페24 고운밤" pitchFamily="2" charset="-127"/>
                          <a:ea typeface="카페24 고운밤" pitchFamily="2" charset="-127"/>
                        </a:rPr>
                        <a:t>100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b="1" dirty="0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카페24 고운밤" pitchFamily="2" charset="-127"/>
                          <a:ea typeface="카페24 고운밤" pitchFamily="2" charset="-127"/>
                        </a:rPr>
                        <a:t>N</a:t>
                      </a:r>
                      <a:endParaRPr lang="ko-KR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b="1" dirty="0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카페24 고운밤" pitchFamily="2" charset="-127"/>
                          <a:ea typeface="카페24 고운밤" pitchFamily="2" charset="-127"/>
                        </a:rPr>
                        <a:t>N</a:t>
                      </a:r>
                      <a:endParaRPr lang="ko-KR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카페24 고운밤" pitchFamily="2" charset="-127"/>
                          <a:ea typeface="카페24 고운밤" pitchFamily="2" charset="-127"/>
                        </a:rPr>
                        <a:t>N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카페24 고운밤" pitchFamily="2" charset="-127"/>
                          <a:ea typeface="카페24 고운밤" pitchFamily="2" charset="-127"/>
                        </a:rPr>
                        <a:t>RF</a:t>
                      </a:r>
                      <a:endParaRPr lang="ko-KR" altLang="en-US" b="1" dirty="0">
                        <a:solidFill>
                          <a:schemeClr val="bg1">
                            <a:lumMod val="50000"/>
                            <a:lumOff val="50000"/>
                          </a:schemeClr>
                        </a:solidFill>
                        <a:latin typeface="카페24 고운밤" pitchFamily="2" charset="-127"/>
                        <a:ea typeface="카페24 고운밤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카페24 고운밤" pitchFamily="2" charset="-127"/>
                          <a:ea typeface="카페24 고운밤" pitchFamily="2" charset="-127"/>
                        </a:rPr>
                        <a:t>VARCHAR2</a:t>
                      </a:r>
                      <a:endParaRPr lang="ko-KR" altLang="en-US" b="1" dirty="0">
                        <a:solidFill>
                          <a:schemeClr val="bg1">
                            <a:lumMod val="50000"/>
                            <a:lumOff val="50000"/>
                          </a:schemeClr>
                        </a:solidFill>
                        <a:latin typeface="카페24 고운밤" pitchFamily="2" charset="-127"/>
                        <a:ea typeface="카페24 고운밤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카페24 고운밤" pitchFamily="2" charset="-127"/>
                          <a:ea typeface="카페24 고운밤" pitchFamily="2" charset="-127"/>
                        </a:rPr>
                        <a:t>200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b="1" dirty="0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카페24 고운밤" pitchFamily="2" charset="-127"/>
                          <a:ea typeface="카페24 고운밤" pitchFamily="2" charset="-127"/>
                        </a:rPr>
                        <a:t>N</a:t>
                      </a:r>
                      <a:endParaRPr lang="ko-KR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카페24 고운밤" pitchFamily="2" charset="-127"/>
                          <a:ea typeface="카페24 고운밤" pitchFamily="2" charset="-127"/>
                        </a:rPr>
                        <a:t>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카페24 고운밤" pitchFamily="2" charset="-127"/>
                          <a:ea typeface="카페24 고운밤" pitchFamily="2" charset="-127"/>
                        </a:rPr>
                        <a:t>N</a:t>
                      </a:r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3" name="Google Shape;233;p36"/>
          <p:cNvCxnSpPr/>
          <p:nvPr/>
        </p:nvCxnSpPr>
        <p:spPr>
          <a:xfrm flipH="1">
            <a:off x="1883425" y="0"/>
            <a:ext cx="6600" cy="2905500"/>
          </a:xfrm>
          <a:prstGeom prst="straightConnector1">
            <a:avLst/>
          </a:prstGeom>
          <a:noFill/>
          <a:ln w="9525" cap="flat" cmpd="sng">
            <a:solidFill>
              <a:srgbClr val="A2C4C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" name="Google Shape;164;p30"/>
          <p:cNvSpPr txBox="1">
            <a:spLocks noGrp="1"/>
          </p:cNvSpPr>
          <p:nvPr>
            <p:ph type="title" idx="3"/>
          </p:nvPr>
        </p:nvSpPr>
        <p:spPr>
          <a:xfrm>
            <a:off x="532012" y="875498"/>
            <a:ext cx="1201481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 dirty="0" smtClean="0">
                <a:latin typeface="카페24 고운밤" pitchFamily="2" charset="-127"/>
                <a:ea typeface="카페24 고운밤" pitchFamily="2" charset="-127"/>
              </a:rPr>
              <a:t>03</a:t>
            </a:r>
            <a:endParaRPr sz="8000" dirty="0">
              <a:latin typeface="카페24 고운밤" pitchFamily="2" charset="-127"/>
              <a:ea typeface="카페24 고운밤" pitchFamily="2" charset="-127"/>
            </a:endParaRPr>
          </a:p>
        </p:txBody>
      </p:sp>
      <p:sp>
        <p:nvSpPr>
          <p:cNvPr id="9" name="Google Shape;211;p33"/>
          <p:cNvSpPr txBox="1"/>
          <p:nvPr/>
        </p:nvSpPr>
        <p:spPr>
          <a:xfrm>
            <a:off x="331345" y="1654975"/>
            <a:ext cx="1558680" cy="4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DB테이블</a:t>
            </a:r>
            <a:endParaRPr sz="2800" b="1" dirty="0">
              <a:solidFill>
                <a:srgbClr val="FFFFFF"/>
              </a:solidFill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</p:txBody>
      </p:sp>
      <p:sp>
        <p:nvSpPr>
          <p:cNvPr id="10" name="Google Shape;167;p30"/>
          <p:cNvSpPr txBox="1"/>
          <p:nvPr/>
        </p:nvSpPr>
        <p:spPr>
          <a:xfrm>
            <a:off x="3657600" y="989275"/>
            <a:ext cx="2636520" cy="12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000" b="1" dirty="0" smtClean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-</a:t>
            </a:r>
            <a:r>
              <a:rPr lang="en" sz="2000" b="1" dirty="0" smtClean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 </a:t>
            </a:r>
            <a:r>
              <a:rPr lang="ko-KR" altLang="en-US" sz="2000" b="1" dirty="0" smtClean="0">
                <a:solidFill>
                  <a:schemeClr val="dk1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클래스 다이어그램</a:t>
            </a:r>
            <a:endParaRPr sz="2000" b="1" dirty="0">
              <a:solidFill>
                <a:srgbClr val="FFFFFF"/>
              </a:solidFill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 dirty="0">
              <a:solidFill>
                <a:srgbClr val="FFFFFF"/>
              </a:solidFill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  <a:p>
            <a:r>
              <a:rPr lang="en" sz="2000" b="1" dirty="0" smtClean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 -</a:t>
            </a:r>
            <a:r>
              <a:rPr lang="ko-KR" altLang="en-US" sz="2000" b="1" dirty="0" err="1" smtClean="0">
                <a:solidFill>
                  <a:schemeClr val="dk1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유스케이스</a:t>
            </a:r>
            <a:r>
              <a:rPr lang="ko-KR" altLang="en-US" sz="2000" b="1" dirty="0" smtClean="0">
                <a:solidFill>
                  <a:schemeClr val="dk1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 다이어그램</a:t>
            </a:r>
            <a:endParaRPr lang="ko-KR" altLang="en-US" sz="2000" b="1" dirty="0">
              <a:solidFill>
                <a:srgbClr val="FFFFFF"/>
              </a:solidFill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</p:txBody>
      </p:sp>
      <p:sp>
        <p:nvSpPr>
          <p:cNvPr id="12" name="Google Shape;168;p30"/>
          <p:cNvSpPr txBox="1"/>
          <p:nvPr/>
        </p:nvSpPr>
        <p:spPr>
          <a:xfrm>
            <a:off x="8264360" y="4757975"/>
            <a:ext cx="879640" cy="3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 smtClean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03 UML</a:t>
            </a:r>
            <a:endParaRPr sz="1800" b="1" dirty="0">
              <a:solidFill>
                <a:srgbClr val="FFFFFF"/>
              </a:solidFill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ch Newsletter by Slidesgo">
  <a:themeElements>
    <a:clrScheme name="Simple Light">
      <a:dk1>
        <a:srgbClr val="FFFFFF"/>
      </a:dk1>
      <a:lt1>
        <a:srgbClr val="0A3455"/>
      </a:lt1>
      <a:dk2>
        <a:srgbClr val="6EBDC4"/>
      </a:dk2>
      <a:lt2>
        <a:srgbClr val="416D90"/>
      </a:lt2>
      <a:accent1>
        <a:srgbClr val="B4EBF0"/>
      </a:accent1>
      <a:accent2>
        <a:srgbClr val="7CC5CC"/>
      </a:accent2>
      <a:accent3>
        <a:srgbClr val="61A6B5"/>
      </a:accent3>
      <a:accent4>
        <a:srgbClr val="548FA6"/>
      </a:accent4>
      <a:accent5>
        <a:srgbClr val="2E5F80"/>
      </a:accent5>
      <a:accent6>
        <a:srgbClr val="174366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56</TotalTime>
  <Words>290</Words>
  <Application>Microsoft Office PowerPoint</Application>
  <PresentationFormat>화면 슬라이드 쇼(16:9)</PresentationFormat>
  <Paragraphs>144</Paragraphs>
  <Slides>16</Slides>
  <Notes>16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16</vt:i4>
      </vt:variant>
    </vt:vector>
  </HeadingPairs>
  <TitlesOfParts>
    <vt:vector size="30" baseType="lpstr">
      <vt:lpstr>굴림</vt:lpstr>
      <vt:lpstr>Arial</vt:lpstr>
      <vt:lpstr>Comic Sans MS</vt:lpstr>
      <vt:lpstr>Squada One</vt:lpstr>
      <vt:lpstr>Fira Sans Extra Condensed Medium</vt:lpstr>
      <vt:lpstr>Exo 2</vt:lpstr>
      <vt:lpstr>Roboto Condensed Light</vt:lpstr>
      <vt:lpstr>Roboto Condensed</vt:lpstr>
      <vt:lpstr>맑은 고딕</vt:lpstr>
      <vt:lpstr>카페24 고운밤</vt:lpstr>
      <vt:lpstr>Proxima Nova Semibold</vt:lpstr>
      <vt:lpstr>Proxima Nova</vt:lpstr>
      <vt:lpstr>Tech Newsletter by Slidesgo</vt:lpstr>
      <vt:lpstr>SlidesGo Final Pages</vt:lpstr>
      <vt:lpstr>서울시 맛집 조회 프로그램</vt:lpstr>
      <vt:lpstr>목       차</vt:lpstr>
      <vt:lpstr>01</vt:lpstr>
      <vt:lpstr>개발환경</vt:lpstr>
      <vt:lpstr>PowerPoint 프레젠테이션</vt:lpstr>
      <vt:lpstr>02</vt:lpstr>
      <vt:lpstr>PowerPoint 프레젠테이션</vt:lpstr>
      <vt:lpstr>PowerPoint 프레젠테이션</vt:lpstr>
      <vt:lpstr>03</vt:lpstr>
      <vt:lpstr>클래스 다이어그램</vt:lpstr>
      <vt:lpstr>유스케이스 다이어그램</vt:lpstr>
      <vt:lpstr>04</vt:lpstr>
      <vt:lpstr>PowerPoint 프레젠테이션</vt:lpstr>
      <vt:lpstr>PowerPoint 프레젠테이션</vt:lpstr>
      <vt:lpstr>https://github.com/Jeong-Ho-Joon/Kosea2020_MidPtj/tree/master/SDSA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서울시 맛집 조회 프로그램</dc:title>
  <dc:creator>user</dc:creator>
  <cp:lastModifiedBy>user</cp:lastModifiedBy>
  <cp:revision>20</cp:revision>
  <dcterms:modified xsi:type="dcterms:W3CDTF">2020-06-23T01:36:52Z</dcterms:modified>
</cp:coreProperties>
</file>